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21"/>
  </p:notesMasterIdLst>
  <p:handoutMasterIdLst>
    <p:handoutMasterId r:id="rId22"/>
  </p:handoutMasterIdLst>
  <p:sldIdLst>
    <p:sldId id="688" r:id="rId5"/>
    <p:sldId id="725" r:id="rId6"/>
    <p:sldId id="802" r:id="rId7"/>
    <p:sldId id="870" r:id="rId8"/>
    <p:sldId id="936" r:id="rId9"/>
    <p:sldId id="909" r:id="rId10"/>
    <p:sldId id="883" r:id="rId11"/>
    <p:sldId id="912" r:id="rId12"/>
    <p:sldId id="940" r:id="rId13"/>
    <p:sldId id="941" r:id="rId14"/>
    <p:sldId id="942" r:id="rId15"/>
    <p:sldId id="943" r:id="rId16"/>
    <p:sldId id="944" r:id="rId17"/>
    <p:sldId id="794" r:id="rId18"/>
    <p:sldId id="935" r:id="rId19"/>
    <p:sldId id="832" r:id="rId20"/>
  </p:sldIdLst>
  <p:sldSz cx="12192000" cy="6858000"/>
  <p:notesSz cx="6858000" cy="9144000"/>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092" userDrawn="1">
          <p15:clr>
            <a:srgbClr val="A4A3A4"/>
          </p15:clr>
        </p15:guide>
        <p15:guide id="2" pos="369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8ADC3"/>
    <a:srgbClr val="0000FF"/>
    <a:srgbClr val="006699"/>
    <a:srgbClr val="E7EAEE"/>
    <a:srgbClr val="FF0000"/>
    <a:srgbClr val="CBD2DA"/>
    <a:srgbClr val="F1F3F5"/>
    <a:srgbClr val="C00000"/>
    <a:srgbClr val="B89348"/>
    <a:srgbClr val="E2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3083" autoAdjust="0"/>
  </p:normalViewPr>
  <p:slideViewPr>
    <p:cSldViewPr snapToObjects="1">
      <p:cViewPr varScale="1">
        <p:scale>
          <a:sx n="107" d="100"/>
          <a:sy n="107" d="100"/>
        </p:scale>
        <p:origin x="82" y="384"/>
      </p:cViewPr>
      <p:guideLst>
        <p:guide orient="horz" pos="2092"/>
        <p:guide pos="3693"/>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864" y="9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2023/2/19</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2023/2/19</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endParaRPr lang="zh-CN" altLang="en-US" dirty="0"/>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3892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66882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9023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00793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endParaRPr lang="en-US" altLang="zh-CN" dirty="0"/>
          </a:p>
          <a:p>
            <a:endParaRPr lang="zh-CN" altLang="en-US"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endParaRPr lang="zh-CN" altLang="zh-CN"/>
          </a:p>
          <a:p>
            <a:r>
              <a:rPr lang="zh-CN" altLang="en-US"/>
              <a:t>我将从4个方面汇报我们的成果。</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37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885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/16</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4031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自动化学院汽车电子团队中期答辩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45720" y="1664804"/>
            <a:ext cx="11939905"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面向车载嵌入式设备的智能语音对话方法研究</a:t>
            </a:r>
          </a:p>
        </p:txBody>
      </p:sp>
      <p:sp>
        <p:nvSpPr>
          <p:cNvPr id="5" name="文本框 4"/>
          <p:cNvSpPr txBox="1"/>
          <p:nvPr/>
        </p:nvSpPr>
        <p:spPr>
          <a:xfrm>
            <a:off x="4103803" y="3743039"/>
            <a:ext cx="7346950" cy="2243050"/>
          </a:xfrm>
          <a:prstGeom prst="rect">
            <a:avLst/>
          </a:prstGeom>
          <a:noFill/>
        </p:spPr>
        <p:txBody>
          <a:bodyPr>
            <a:spAutoFit/>
          </a:bodyPr>
          <a:lstStyle/>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名：黄子恒</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S200303078</a:t>
            </a: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研究方向：神经网络理论及其应用</a:t>
            </a:r>
            <a:endParaRPr lang="en-US" altLang="zh-CN" noProof="1">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指导教师：李鹏华 教授</a:t>
            </a:r>
            <a:endParaRPr lang="en-US" altLang="zh-CN" noProof="1">
              <a:latin typeface="微软雅黑" panose="020B0503020204020204" pitchFamily="34" charset="-122"/>
              <a:ea typeface="微软雅黑" panose="020B0503020204020204" pitchFamily="34" charset="-122"/>
            </a:endParaRPr>
          </a:p>
        </p:txBody>
      </p:sp>
      <p:sp>
        <p:nvSpPr>
          <p:cNvPr id="6" name="文本框 19">
            <a:extLst>
              <a:ext uri="{FF2B5EF4-FFF2-40B4-BE49-F238E27FC236}">
                <a16:creationId xmlns:a16="http://schemas.microsoft.com/office/drawing/2014/main" id="{5D335762-2637-43BE-8D0D-ADD3B843D0A6}"/>
              </a:ext>
            </a:extLst>
          </p:cNvPr>
          <p:cNvSpPr txBox="1"/>
          <p:nvPr/>
        </p:nvSpPr>
        <p:spPr>
          <a:xfrm>
            <a:off x="115195" y="2528900"/>
            <a:ext cx="11939905"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Intelligent Voice Dialogue Method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for Vehicle Embedded Device</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00003"/>
            <a:ext cx="2556284" cy="461665"/>
          </a:xfrm>
          <a:prstGeom prst="rect">
            <a:avLst/>
          </a:prstGeom>
          <a:noFill/>
        </p:spPr>
        <p:txBody>
          <a:bodyPr wrap="square">
            <a:spAutoFit/>
          </a:bodyPr>
          <a:lstStyle/>
          <a:p>
            <a:r>
              <a:rPr lang="en-US" altLang="zh-CN" noProof="1">
                <a:latin typeface="微软雅黑" panose="020B0503020204020204" pitchFamily="34" charset="-122"/>
                <a:ea typeface="微软雅黑" panose="020B0503020204020204" pitchFamily="34" charset="-122"/>
              </a:rPr>
              <a:t>2023</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25</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62375"/>
          </a:xfrm>
          <a:prstGeom prst="rect">
            <a:avLst/>
          </a:prstGeom>
          <a:noFill/>
          <a:ln w="9525">
            <a:noFill/>
          </a:ln>
        </p:spPr>
        <p:txBody>
          <a:bodyPr wrap="square">
            <a:spAutoFit/>
          </a:bodyPr>
          <a:lstStyle/>
          <a:p>
            <a:pPr algn="just" eaLnBrk="1" latinLnBrk="1">
              <a:lnSpc>
                <a:spcPct val="180000"/>
              </a:lnSpc>
            </a:pPr>
            <a:r>
              <a:rPr lang="zh-CN" altLang="en-US" sz="1600" dirty="0">
                <a:latin typeface="微软雅黑" panose="020B0503020204020204" pitchFamily="34" charset="-122"/>
                <a:ea typeface="微软雅黑" panose="020B0503020204020204" pitchFamily="34" charset="-122"/>
              </a:rPr>
              <a:t>针对基于显式联合建模的自然语言理解模型泛化能力不足的问题：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8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提出了一种基于标签感知的图交互模型，主要由标签感知模块和全局图交互模块构成，前者可以捕获话语与显式标签语义之间的相关性以提供丰富的先验知识，后者可以对句子级的意图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槽位交互建模以进行全局优化，进而</a:t>
            </a:r>
            <a:r>
              <a:rPr lang="zh-CN" altLang="en-US" sz="1600" dirty="0">
                <a:solidFill>
                  <a:srgbClr val="C00000"/>
                </a:solidFill>
                <a:latin typeface="微软雅黑" panose="020B0503020204020204" pitchFamily="34" charset="-122"/>
                <a:ea typeface="微软雅黑" panose="020B0503020204020204" pitchFamily="34" charset="-122"/>
              </a:rPr>
              <a:t>提高模型的泛化能力和预测精度</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标签感知模块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341521"/>
          </a:xfrm>
          <a:prstGeom prst="rect">
            <a:avLst/>
          </a:prstGeom>
          <a:noFill/>
        </p:spPr>
        <p:txBody>
          <a:bodyPr wrap="square" rtlCol="0">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利用意图标签中的字词构建相应的标签空间，将标签信息映射到话语表示中，使得标签特征可</a:t>
            </a:r>
            <a:r>
              <a:rPr lang="zh-CN" altLang="en-US" sz="1600" dirty="0">
                <a:solidFill>
                  <a:srgbClr val="C00000"/>
                </a:solidFill>
                <a:latin typeface="微软雅黑" panose="020B0503020204020204" pitchFamily="34" charset="-122"/>
                <a:ea typeface="微软雅黑" panose="020B0503020204020204" pitchFamily="34" charset="-122"/>
              </a:rPr>
              <a:t>自适应融合</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4917086" cy="1193788"/>
          </a:xfrm>
          <a:prstGeom prst="rect">
            <a:avLst/>
          </a:prstGeom>
          <a:noFill/>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使用具有多个意图的所有标记来完成句子级的意图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槽位交互以进行</a:t>
            </a:r>
            <a:r>
              <a:rPr lang="zh-CN" altLang="en-US" sz="1600" dirty="0">
                <a:solidFill>
                  <a:srgbClr val="C00000"/>
                </a:solidFill>
                <a:latin typeface="微软雅黑" panose="020B0503020204020204" pitchFamily="34" charset="-122"/>
                <a:ea typeface="微软雅黑" panose="020B0503020204020204" pitchFamily="34" charset="-122"/>
              </a:rPr>
              <a:t>全局优化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70000"/>
              </a:lnSpc>
            </a:pPr>
            <a:r>
              <a:rPr lang="zh-CN" altLang="en-US" sz="1600" dirty="0">
                <a:latin typeface="微软雅黑" panose="020B0503020204020204" pitchFamily="34" charset="-122"/>
                <a:ea typeface="微软雅黑" panose="020B0503020204020204" pitchFamily="34" charset="-122"/>
              </a:rPr>
              <a:t>信息融合过程：</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全局图交互模块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4914823"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C63D5AB-5531-3B37-71AC-9F6E681C51B2}"/>
              </a:ext>
            </a:extLst>
          </p:cNvPr>
          <p:cNvPicPr>
            <a:picLocks noChangeAspect="1"/>
          </p:cNvPicPr>
          <p:nvPr/>
        </p:nvPicPr>
        <p:blipFill>
          <a:blip r:embed="rId3"/>
          <a:stretch>
            <a:fillRect/>
          </a:stretch>
        </p:blipFill>
        <p:spPr>
          <a:xfrm>
            <a:off x="4007768" y="1485025"/>
            <a:ext cx="2645607" cy="2906506"/>
          </a:xfrm>
          <a:prstGeom prst="rect">
            <a:avLst/>
          </a:prstGeom>
        </p:spPr>
      </p:pic>
      <p:pic>
        <p:nvPicPr>
          <p:cNvPr id="13" name="图片 12">
            <a:extLst>
              <a:ext uri="{FF2B5EF4-FFF2-40B4-BE49-F238E27FC236}">
                <a16:creationId xmlns:a16="http://schemas.microsoft.com/office/drawing/2014/main" id="{5B66A36E-7D8C-0460-1030-181388912366}"/>
              </a:ext>
            </a:extLst>
          </p:cNvPr>
          <p:cNvPicPr>
            <a:picLocks noChangeAspect="1"/>
          </p:cNvPicPr>
          <p:nvPr/>
        </p:nvPicPr>
        <p:blipFill>
          <a:blip r:embed="rId4"/>
          <a:stretch>
            <a:fillRect/>
          </a:stretch>
        </p:blipFill>
        <p:spPr>
          <a:xfrm>
            <a:off x="7531453" y="1480940"/>
            <a:ext cx="2993039" cy="2899669"/>
          </a:xfrm>
          <a:prstGeom prst="rect">
            <a:avLst/>
          </a:prstGeom>
        </p:spPr>
      </p:pic>
      <p:graphicFrame>
        <p:nvGraphicFramePr>
          <p:cNvPr id="20" name="对象 19">
            <a:extLst>
              <a:ext uri="{FF2B5EF4-FFF2-40B4-BE49-F238E27FC236}">
                <a16:creationId xmlns:a16="http://schemas.microsoft.com/office/drawing/2014/main" id="{F4598F47-2775-11CE-2EC7-DFB99CD11175}"/>
              </a:ext>
            </a:extLst>
          </p:cNvPr>
          <p:cNvGraphicFramePr>
            <a:graphicFrameLocks noChangeAspect="1"/>
          </p:cNvGraphicFramePr>
          <p:nvPr>
            <p:extLst>
              <p:ext uri="{D42A27DB-BD31-4B8C-83A1-F6EECF244321}">
                <p14:modId xmlns:p14="http://schemas.microsoft.com/office/powerpoint/2010/main" val="2542103290"/>
              </p:ext>
            </p:extLst>
          </p:nvPr>
        </p:nvGraphicFramePr>
        <p:xfrm>
          <a:off x="8544272" y="5431984"/>
          <a:ext cx="3438823" cy="661312"/>
        </p:xfrm>
        <a:graphic>
          <a:graphicData uri="http://schemas.openxmlformats.org/presentationml/2006/ole">
            <mc:AlternateContent xmlns:mc="http://schemas.openxmlformats.org/markup-compatibility/2006">
              <mc:Choice xmlns:v="urn:schemas-microsoft-com:vml" Requires="v">
                <p:oleObj name="Equation" r:id="rId5" imgW="2641320" imgH="507960" progId="Equation.DSMT4">
                  <p:embed/>
                </p:oleObj>
              </mc:Choice>
              <mc:Fallback>
                <p:oleObj name="Equation" r:id="rId5" imgW="2641320" imgH="507960" progId="Equation.DSMT4">
                  <p:embed/>
                  <p:pic>
                    <p:nvPicPr>
                      <p:cNvPr id="0" name=""/>
                      <p:cNvPicPr/>
                      <p:nvPr/>
                    </p:nvPicPr>
                    <p:blipFill>
                      <a:blip r:embed="rId6"/>
                      <a:stretch>
                        <a:fillRect/>
                      </a:stretch>
                    </p:blipFill>
                    <p:spPr>
                      <a:xfrm>
                        <a:off x="8544272" y="5431984"/>
                        <a:ext cx="3438823" cy="661312"/>
                      </a:xfrm>
                      <a:prstGeom prst="rect">
                        <a:avLst/>
                      </a:prstGeom>
                    </p:spPr>
                  </p:pic>
                </p:oleObj>
              </mc:Fallback>
            </mc:AlternateContent>
          </a:graphicData>
        </a:graphic>
      </p:graphicFrame>
    </p:spTree>
    <p:extLst>
      <p:ext uri="{BB962C8B-B14F-4D97-AF65-F5344CB8AC3E}">
        <p14:creationId xmlns:p14="http://schemas.microsoft.com/office/powerpoint/2010/main" val="3277557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3" name="表格 11">
            <a:extLst>
              <a:ext uri="{FF2B5EF4-FFF2-40B4-BE49-F238E27FC236}">
                <a16:creationId xmlns:a16="http://schemas.microsoft.com/office/drawing/2014/main" id="{6AED421F-9BF7-EC88-CAF1-2F1D76346E29}"/>
              </a:ext>
            </a:extLst>
          </p:cNvPr>
          <p:cNvGraphicFramePr>
            <a:graphicFrameLocks noGrp="1"/>
          </p:cNvGraphicFramePr>
          <p:nvPr>
            <p:extLst>
              <p:ext uri="{D42A27DB-BD31-4B8C-83A1-F6EECF244321}">
                <p14:modId xmlns:p14="http://schemas.microsoft.com/office/powerpoint/2010/main" val="2797446889"/>
              </p:ext>
            </p:extLst>
          </p:nvPr>
        </p:nvGraphicFramePr>
        <p:xfrm>
          <a:off x="192082" y="1978300"/>
          <a:ext cx="5220000" cy="4511040"/>
        </p:xfrm>
        <a:graphic>
          <a:graphicData uri="http://schemas.openxmlformats.org/drawingml/2006/table">
            <a:tbl>
              <a:tblPr firstRow="1" bandRow="1">
                <a:tableStyleId>{93296810-A885-4BE3-A3E7-6D5BEEA58F35}</a:tableStyleId>
              </a:tblPr>
              <a:tblGrid>
                <a:gridCol w="1116000">
                  <a:extLst>
                    <a:ext uri="{9D8B030D-6E8A-4147-A177-3AD203B41FA5}">
                      <a16:colId xmlns:a16="http://schemas.microsoft.com/office/drawing/2014/main" val="4077379464"/>
                    </a:ext>
                  </a:extLst>
                </a:gridCol>
                <a:gridCol w="684000">
                  <a:extLst>
                    <a:ext uri="{9D8B030D-6E8A-4147-A177-3AD203B41FA5}">
                      <a16:colId xmlns:a16="http://schemas.microsoft.com/office/drawing/2014/main" val="1356329157"/>
                    </a:ext>
                  </a:extLst>
                </a:gridCol>
                <a:gridCol w="684000">
                  <a:extLst>
                    <a:ext uri="{9D8B030D-6E8A-4147-A177-3AD203B41FA5}">
                      <a16:colId xmlns:a16="http://schemas.microsoft.com/office/drawing/2014/main" val="4221413600"/>
                    </a:ext>
                  </a:extLst>
                </a:gridCol>
                <a:gridCol w="684000">
                  <a:extLst>
                    <a:ext uri="{9D8B030D-6E8A-4147-A177-3AD203B41FA5}">
                      <a16:colId xmlns:a16="http://schemas.microsoft.com/office/drawing/2014/main" val="3146378242"/>
                    </a:ext>
                  </a:extLst>
                </a:gridCol>
                <a:gridCol w="684000">
                  <a:extLst>
                    <a:ext uri="{9D8B030D-6E8A-4147-A177-3AD203B41FA5}">
                      <a16:colId xmlns:a16="http://schemas.microsoft.com/office/drawing/2014/main" val="3624620842"/>
                    </a:ext>
                  </a:extLst>
                </a:gridCol>
                <a:gridCol w="684000">
                  <a:extLst>
                    <a:ext uri="{9D8B030D-6E8A-4147-A177-3AD203B41FA5}">
                      <a16:colId xmlns:a16="http://schemas.microsoft.com/office/drawing/2014/main" val="3342770004"/>
                    </a:ext>
                  </a:extLst>
                </a:gridCol>
                <a:gridCol w="684000">
                  <a:extLst>
                    <a:ext uri="{9D8B030D-6E8A-4147-A177-3AD203B41FA5}">
                      <a16:colId xmlns:a16="http://schemas.microsoft.com/office/drawing/2014/main" val="158370337"/>
                    </a:ext>
                  </a:extLst>
                </a:gridCol>
              </a:tblGrid>
              <a:tr h="185420">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19941944"/>
                  </a:ext>
                </a:extLst>
              </a:tr>
              <a:tr h="18542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2101756715"/>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Attention BiRNN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[32]</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89.4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6552292"/>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Slot-Gated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35.5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303781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Bi-Model</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[23]</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70.3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973111081"/>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SF-ID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[34]</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8151040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Stack-Propagation (Concat)</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72.4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93.7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01978658"/>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Joint Multiple ID-SF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[18]</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36.1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62.9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75417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AGIF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[19]</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40.8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04415859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SDJN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[36]</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2220894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6716710"/>
                  </a:ext>
                </a:extLst>
              </a:tr>
            </a:tbl>
          </a:graphicData>
        </a:graphic>
      </p:graphicFrame>
      <p:sp>
        <p:nvSpPr>
          <p:cNvPr id="12" name="文本框 11">
            <a:extLst>
              <a:ext uri="{FF2B5EF4-FFF2-40B4-BE49-F238E27FC236}">
                <a16:creationId xmlns:a16="http://schemas.microsoft.com/office/drawing/2014/main" id="{733F5220-CBB6-A537-B263-77B9DB249044}"/>
              </a:ext>
            </a:extLst>
          </p:cNvPr>
          <p:cNvSpPr txBox="1"/>
          <p:nvPr/>
        </p:nvSpPr>
        <p:spPr>
          <a:xfrm>
            <a:off x="1257082" y="1368957"/>
            <a:ext cx="309000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模型在两个数据集上的实验结果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sp>
        <p:nvSpPr>
          <p:cNvPr id="14" name="椭圆 13">
            <a:extLst>
              <a:ext uri="{FF2B5EF4-FFF2-40B4-BE49-F238E27FC236}">
                <a16:creationId xmlns:a16="http://schemas.microsoft.com/office/drawing/2014/main" id="{3061635E-2A43-91ED-B3F8-E254115BE461}"/>
              </a:ext>
            </a:extLst>
          </p:cNvPr>
          <p:cNvSpPr/>
          <p:nvPr/>
        </p:nvSpPr>
        <p:spPr>
          <a:xfrm>
            <a:off x="3467708"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椭圆 14">
            <a:extLst>
              <a:ext uri="{FF2B5EF4-FFF2-40B4-BE49-F238E27FC236}">
                <a16:creationId xmlns:a16="http://schemas.microsoft.com/office/drawing/2014/main" id="{64139982-E39E-4192-5EB7-76CA40523E60}"/>
              </a:ext>
            </a:extLst>
          </p:cNvPr>
          <p:cNvSpPr/>
          <p:nvPr/>
        </p:nvSpPr>
        <p:spPr>
          <a:xfrm>
            <a:off x="1415480"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6" name="椭圆 15">
            <a:extLst>
              <a:ext uri="{FF2B5EF4-FFF2-40B4-BE49-F238E27FC236}">
                <a16:creationId xmlns:a16="http://schemas.microsoft.com/office/drawing/2014/main" id="{56FD9861-7595-B64E-3A17-2BA2DBD06058}"/>
              </a:ext>
            </a:extLst>
          </p:cNvPr>
          <p:cNvSpPr/>
          <p:nvPr/>
        </p:nvSpPr>
        <p:spPr>
          <a:xfrm>
            <a:off x="346813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椭圆 16">
            <a:extLst>
              <a:ext uri="{FF2B5EF4-FFF2-40B4-BE49-F238E27FC236}">
                <a16:creationId xmlns:a16="http://schemas.microsoft.com/office/drawing/2014/main" id="{6EAE9914-6BC5-EC39-5C2B-93AEF8F3D27C}"/>
              </a:ext>
            </a:extLst>
          </p:cNvPr>
          <p:cNvSpPr/>
          <p:nvPr/>
        </p:nvSpPr>
        <p:spPr>
          <a:xfrm>
            <a:off x="141548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9" name="矩形 18">
            <a:extLst>
              <a:ext uri="{FF2B5EF4-FFF2-40B4-BE49-F238E27FC236}">
                <a16:creationId xmlns:a16="http://schemas.microsoft.com/office/drawing/2014/main" id="{F6C667B0-3D53-FEFF-BEBB-38118952C196}"/>
              </a:ext>
            </a:extLst>
          </p:cNvPr>
          <p:cNvSpPr/>
          <p:nvPr/>
        </p:nvSpPr>
        <p:spPr>
          <a:xfrm>
            <a:off x="5627948" y="1485900"/>
            <a:ext cx="6324304" cy="1547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89C708A-6A45-1070-0965-99964AACD188}"/>
              </a:ext>
            </a:extLst>
          </p:cNvPr>
          <p:cNvSpPr txBox="1"/>
          <p:nvPr/>
        </p:nvSpPr>
        <p:spPr>
          <a:xfrm>
            <a:off x="5627948" y="1448780"/>
            <a:ext cx="6324304" cy="1526187"/>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与效果最好的</a:t>
            </a:r>
            <a:r>
              <a:rPr lang="en-US" altLang="zh-CN" sz="1600" dirty="0">
                <a:latin typeface="微软雅黑" panose="020B0503020204020204" pitchFamily="34" charset="-122"/>
                <a:ea typeface="微软雅黑" panose="020B0503020204020204" pitchFamily="34" charset="-122"/>
              </a:rPr>
              <a:t>SDJN</a:t>
            </a:r>
            <a:r>
              <a:rPr lang="zh-CN" altLang="en-US" sz="1600" dirty="0">
                <a:latin typeface="微软雅黑" panose="020B0503020204020204" pitchFamily="34" charset="-122"/>
                <a:ea typeface="微软雅黑" panose="020B0503020204020204" pitchFamily="34" charset="-122"/>
              </a:rPr>
              <a:t>相比，在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5.3%</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1.6%</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。由于引入了标签感知模块（意图标签），</a:t>
            </a:r>
            <a:r>
              <a:rPr lang="zh-CN" altLang="en-US" sz="1600" dirty="0">
                <a:solidFill>
                  <a:srgbClr val="C00000"/>
                </a:solidFill>
                <a:latin typeface="微软雅黑" panose="020B0503020204020204" pitchFamily="34" charset="-122"/>
                <a:ea typeface="微软雅黑" panose="020B0503020204020204" pitchFamily="34" charset="-122"/>
              </a:rPr>
              <a:t>意图识别任务准确率的提升程度比槽位填充任务要明显</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C3468722-2E5C-B606-5C91-44241C340CCB}"/>
              </a:ext>
            </a:extLst>
          </p:cNvPr>
          <p:cNvPicPr>
            <a:picLocks noChangeAspect="1"/>
          </p:cNvPicPr>
          <p:nvPr/>
        </p:nvPicPr>
        <p:blipFill>
          <a:blip r:embed="rId3"/>
          <a:stretch>
            <a:fillRect/>
          </a:stretch>
        </p:blipFill>
        <p:spPr>
          <a:xfrm>
            <a:off x="5627948" y="3119601"/>
            <a:ext cx="4028317" cy="3203240"/>
          </a:xfrm>
          <a:prstGeom prst="rect">
            <a:avLst/>
          </a:prstGeom>
        </p:spPr>
      </p:pic>
      <p:sp>
        <p:nvSpPr>
          <p:cNvPr id="30" name="文本框 29">
            <a:extLst>
              <a:ext uri="{FF2B5EF4-FFF2-40B4-BE49-F238E27FC236}">
                <a16:creationId xmlns:a16="http://schemas.microsoft.com/office/drawing/2014/main" id="{366C2ED9-9257-509C-43E5-E590FA3D84B7}"/>
              </a:ext>
            </a:extLst>
          </p:cNvPr>
          <p:cNvSpPr txBox="1"/>
          <p:nvPr/>
        </p:nvSpPr>
        <p:spPr>
          <a:xfrm>
            <a:off x="5665058" y="6320063"/>
            <a:ext cx="395409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各变种模型在测试集上整体准确率的变化</a:t>
            </a:r>
          </a:p>
        </p:txBody>
      </p:sp>
      <p:sp>
        <p:nvSpPr>
          <p:cNvPr id="31" name="文本框 30">
            <a:extLst>
              <a:ext uri="{FF2B5EF4-FFF2-40B4-BE49-F238E27FC236}">
                <a16:creationId xmlns:a16="http://schemas.microsoft.com/office/drawing/2014/main" id="{40D39B47-B72A-39C6-D6E0-2E172FC0F0BD}"/>
              </a:ext>
            </a:extLst>
          </p:cNvPr>
          <p:cNvSpPr txBox="1"/>
          <p:nvPr/>
        </p:nvSpPr>
        <p:spPr>
          <a:xfrm>
            <a:off x="9732404" y="3176972"/>
            <a:ext cx="2219848" cy="2941959"/>
          </a:xfrm>
          <a:prstGeom prst="rect">
            <a:avLst/>
          </a:prstGeom>
          <a:noFill/>
        </p:spPr>
        <p:txBody>
          <a:bodyPr wrap="square" rtlCol="0">
            <a:spAutoFit/>
          </a:bodyPr>
          <a:lstStyle/>
          <a:p>
            <a:pPr algn="just" eaLnBrk="1" latinLnBrk="1">
              <a:lnSpc>
                <a:spcPct val="130000"/>
              </a:lnSpc>
            </a:pPr>
            <a:r>
              <a:rPr lang="zh-CN" altLang="en-US" sz="1600" dirty="0">
                <a:latin typeface="微软雅黑" panose="020B0503020204020204" pitchFamily="34" charset="-122"/>
                <a:ea typeface="微软雅黑" panose="020B0503020204020204" pitchFamily="34" charset="-122"/>
              </a:rPr>
              <a:t>从消融实验结果图可以看出，</a:t>
            </a:r>
            <a:r>
              <a:rPr lang="en-US" altLang="zh-CN" sz="1600" dirty="0">
                <a:latin typeface="微软雅黑" panose="020B0503020204020204" pitchFamily="34" charset="-122"/>
                <a:ea typeface="微软雅黑" panose="020B0503020204020204" pitchFamily="34" charset="-122"/>
              </a:rPr>
              <a:t>Baseline</a:t>
            </a:r>
            <a:r>
              <a:rPr lang="zh-CN" altLang="en-US" sz="1600" dirty="0">
                <a:latin typeface="微软雅黑" panose="020B0503020204020204" pitchFamily="34" charset="-122"/>
                <a:ea typeface="微软雅黑" panose="020B0503020204020204" pitchFamily="34" charset="-122"/>
              </a:rPr>
              <a:t>模型在两个数据集上都处于</a:t>
            </a:r>
            <a:r>
              <a:rPr lang="zh-CN" altLang="en-US" sz="1600" dirty="0">
                <a:solidFill>
                  <a:srgbClr val="C00000"/>
                </a:solidFill>
                <a:latin typeface="微软雅黑" panose="020B0503020204020204" pitchFamily="34" charset="-122"/>
                <a:ea typeface="微软雅黑" panose="020B0503020204020204" pitchFamily="34" charset="-122"/>
              </a:rPr>
              <a:t>最高位</a:t>
            </a:r>
            <a:r>
              <a:rPr lang="zh-CN" altLang="en-US" sz="1600" dirty="0">
                <a:latin typeface="微软雅黑" panose="020B0503020204020204" pitchFamily="34" charset="-122"/>
                <a:ea typeface="微软雅黑" panose="020B0503020204020204" pitchFamily="34" charset="-122"/>
              </a:rPr>
              <a:t>。说明标签感知模块</a:t>
            </a:r>
            <a:r>
              <a:rPr lang="en-US" altLang="zh-CN" sz="1600" dirty="0">
                <a:latin typeface="微软雅黑" panose="020B0503020204020204" pitchFamily="34" charset="-122"/>
                <a:ea typeface="微软雅黑" panose="020B0503020204020204" pitchFamily="34" charset="-122"/>
              </a:rPr>
              <a:t>(LIM)</a:t>
            </a:r>
            <a:r>
              <a:rPr lang="zh-CN" altLang="en-US" sz="1600" dirty="0">
                <a:latin typeface="微软雅黑" panose="020B0503020204020204" pitchFamily="34" charset="-122"/>
                <a:ea typeface="微软雅黑" panose="020B0503020204020204" pitchFamily="34" charset="-122"/>
              </a:rPr>
              <a:t>和全局图交互模块</a:t>
            </a:r>
            <a:r>
              <a:rPr lang="en-US" altLang="zh-CN" sz="1600" dirty="0">
                <a:latin typeface="微软雅黑" panose="020B0503020204020204" pitchFamily="34" charset="-122"/>
                <a:ea typeface="微软雅黑" panose="020B0503020204020204" pitchFamily="34" charset="-122"/>
              </a:rPr>
              <a:t>(GGIM)</a:t>
            </a:r>
            <a:r>
              <a:rPr lang="zh-CN" altLang="en-US" sz="1600" dirty="0">
                <a:latin typeface="微软雅黑" panose="020B0503020204020204" pitchFamily="34" charset="-122"/>
                <a:ea typeface="微软雅黑" panose="020B0503020204020204" pitchFamily="34" charset="-122"/>
              </a:rPr>
              <a:t>能</a:t>
            </a:r>
            <a:r>
              <a:rPr lang="zh-CN" altLang="en-US" sz="1600" dirty="0">
                <a:solidFill>
                  <a:srgbClr val="C00000"/>
                </a:solidFill>
                <a:latin typeface="微软雅黑" panose="020B0503020204020204" pitchFamily="34" charset="-122"/>
                <a:ea typeface="微软雅黑" panose="020B0503020204020204" pitchFamily="34" charset="-122"/>
              </a:rPr>
              <a:t>提升模型的预测精度</a:t>
            </a:r>
            <a:r>
              <a:rPr lang="zh-CN" altLang="en-US" sz="1600" dirty="0">
                <a:latin typeface="微软雅黑" panose="020B0503020204020204" pitchFamily="34" charset="-122"/>
                <a:ea typeface="微软雅黑" panose="020B0503020204020204" pitchFamily="34" charset="-122"/>
              </a:rPr>
              <a:t>，还可证明这些改进</a:t>
            </a:r>
            <a:r>
              <a:rPr lang="zh-CN" altLang="en-US" sz="1600" dirty="0">
                <a:solidFill>
                  <a:srgbClr val="C00000"/>
                </a:solidFill>
                <a:latin typeface="微软雅黑" panose="020B0503020204020204" pitchFamily="34" charset="-122"/>
                <a:ea typeface="微软雅黑" panose="020B0503020204020204" pitchFamily="34" charset="-122"/>
              </a:rPr>
              <a:t>并不单纯来源于增加的参数量</a:t>
            </a:r>
            <a:r>
              <a:rPr lang="zh-CN" altLang="en-US" sz="1600" dirty="0">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02A2E821-8BEE-2153-EA72-3BC894EBCAF7}"/>
              </a:ext>
            </a:extLst>
          </p:cNvPr>
          <p:cNvSpPr/>
          <p:nvPr/>
        </p:nvSpPr>
        <p:spPr>
          <a:xfrm>
            <a:off x="9732404" y="3196457"/>
            <a:ext cx="2219848" cy="2896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DCFC7BA-AE7B-5242-D63B-A4657D9AB01A}"/>
              </a:ext>
            </a:extLst>
          </p:cNvPr>
          <p:cNvSpPr/>
          <p:nvPr/>
        </p:nvSpPr>
        <p:spPr>
          <a:xfrm>
            <a:off x="6420036" y="3317357"/>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46E33424-7170-7123-EB82-620E560D72E7}"/>
              </a:ext>
            </a:extLst>
          </p:cNvPr>
          <p:cNvSpPr/>
          <p:nvPr/>
        </p:nvSpPr>
        <p:spPr>
          <a:xfrm>
            <a:off x="6417679" y="5298276"/>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箭头: 右 34">
            <a:extLst>
              <a:ext uri="{FF2B5EF4-FFF2-40B4-BE49-F238E27FC236}">
                <a16:creationId xmlns:a16="http://schemas.microsoft.com/office/drawing/2014/main" id="{1D352F08-3556-D964-A115-7F9515C2ECE6}"/>
              </a:ext>
            </a:extLst>
          </p:cNvPr>
          <p:cNvSpPr/>
          <p:nvPr/>
        </p:nvSpPr>
        <p:spPr>
          <a:xfrm rot="10800000">
            <a:off x="5386938" y="253071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BA7E06BB-DA48-A164-A357-D592DFAF5C18}"/>
              </a:ext>
            </a:extLst>
          </p:cNvPr>
          <p:cNvSpPr/>
          <p:nvPr/>
        </p:nvSpPr>
        <p:spPr>
          <a:xfrm rot="10800000">
            <a:off x="9376303" y="4689140"/>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1900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99309"/>
          </a:xfrm>
          <a:prstGeom prst="rect">
            <a:avLst/>
          </a:prstGeom>
          <a:noFill/>
          <a:ln w="9525">
            <a:noFill/>
          </a:ln>
        </p:spPr>
        <p:txBody>
          <a:bodyPr wrap="square">
            <a:spAutoFit/>
          </a:bodyPr>
          <a:lstStyle/>
          <a:p>
            <a:pPr algn="just" eaLnBrk="1" latinLnBrk="1">
              <a:lnSpc>
                <a:spcPct val="120000"/>
              </a:lnSpc>
            </a:pPr>
            <a:r>
              <a:rPr lang="zh-CN" altLang="en-US" sz="1600" dirty="0">
                <a:latin typeface="微软雅黑" panose="020B0503020204020204" pitchFamily="34" charset="-122"/>
                <a:ea typeface="微软雅黑" panose="020B0503020204020204" pitchFamily="34" charset="-122"/>
              </a:rPr>
              <a:t>针对“云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端”方式运行的车载智能语音对话存在数据安全隐患的问题：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2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搭建了面向车载嵌入式设备的智能语音对话系统。具体地，首先选取</a:t>
            </a:r>
            <a:r>
              <a:rPr lang="en-US" altLang="zh-CN" sz="1600" dirty="0">
                <a:latin typeface="微软雅黑" panose="020B0503020204020204" pitchFamily="34" charset="-122"/>
                <a:ea typeface="微软雅黑" panose="020B0503020204020204" pitchFamily="34" charset="-122"/>
              </a:rPr>
              <a:t>Nvidia Jetson TX2</a:t>
            </a:r>
            <a:r>
              <a:rPr lang="zh-CN" altLang="en-US" sz="1600" dirty="0">
                <a:latin typeface="微软雅黑" panose="020B0503020204020204" pitchFamily="34" charset="-122"/>
                <a:ea typeface="微软雅黑" panose="020B0503020204020204" pitchFamily="34" charset="-122"/>
              </a:rPr>
              <a:t>作为嵌入式设备并进行刷机等操作；其次根据需求开发用于收集数据的硬件、软件平台，经过清洗处理后得到专属驾驶数据集；接着将研究内容一和二的网络模型在驾驶语音数据集上进行训练，并进行集成与移植；最后根据实际用车环境搭建配套硬件平台，实现</a:t>
            </a:r>
            <a:r>
              <a:rPr lang="zh-CN" altLang="en-US" sz="16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439B524A-4EF7-3D9E-73C3-4E045A18E951}"/>
              </a:ext>
            </a:extLst>
          </p:cNvPr>
          <p:cNvPicPr>
            <a:picLocks noChangeAspect="1"/>
          </p:cNvPicPr>
          <p:nvPr/>
        </p:nvPicPr>
        <p:blipFill>
          <a:blip r:embed="rId4"/>
          <a:stretch>
            <a:fillRect/>
          </a:stretch>
        </p:blipFill>
        <p:spPr>
          <a:xfrm>
            <a:off x="3747574" y="1490557"/>
            <a:ext cx="3482236" cy="1229290"/>
          </a:xfrm>
          <a:prstGeom prst="rect">
            <a:avLst/>
          </a:prstGeom>
        </p:spPr>
      </p:pic>
      <p:grpSp>
        <p:nvGrpSpPr>
          <p:cNvPr id="12" name="组合 11">
            <a:extLst>
              <a:ext uri="{FF2B5EF4-FFF2-40B4-BE49-F238E27FC236}">
                <a16:creationId xmlns:a16="http://schemas.microsoft.com/office/drawing/2014/main" id="{CD08C91B-B3A4-F325-70C3-2C7DC5F3614C}"/>
              </a:ext>
            </a:extLst>
          </p:cNvPr>
          <p:cNvGrpSpPr/>
          <p:nvPr/>
        </p:nvGrpSpPr>
        <p:grpSpPr>
          <a:xfrm>
            <a:off x="7315677" y="1514385"/>
            <a:ext cx="2436558" cy="379078"/>
            <a:chOff x="3731452" y="4863773"/>
            <a:chExt cx="2436558" cy="379078"/>
          </a:xfrm>
        </p:grpSpPr>
        <p:sp>
          <p:nvSpPr>
            <p:cNvPr id="14" name="任意多边形 37">
              <a:extLst>
                <a:ext uri="{FF2B5EF4-FFF2-40B4-BE49-F238E27FC236}">
                  <a16:creationId xmlns:a16="http://schemas.microsoft.com/office/drawing/2014/main" id="{EF5D2DC0-CB5A-BE18-AEDF-C2B35EA4978D}"/>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5" name="文本框 14">
              <a:extLst>
                <a:ext uri="{FF2B5EF4-FFF2-40B4-BE49-F238E27FC236}">
                  <a16:creationId xmlns:a16="http://schemas.microsoft.com/office/drawing/2014/main" id="{B6D17982-5FAE-648D-5B7F-907EBCFB5A5C}"/>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en-US" altLang="zh-CN" sz="1600" dirty="0">
                  <a:solidFill>
                    <a:schemeClr val="bg1"/>
                  </a:solidFill>
                  <a:latin typeface="Arial" panose="020B0604020202020204" pitchFamily="34" charset="0"/>
                  <a:ea typeface="微软雅黑" panose="020B0503020204020204" pitchFamily="34" charset="-122"/>
                </a:rPr>
                <a:t>Nvidia Jetson TX2</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6" name="矩形 15">
            <a:extLst>
              <a:ext uri="{FF2B5EF4-FFF2-40B4-BE49-F238E27FC236}">
                <a16:creationId xmlns:a16="http://schemas.microsoft.com/office/drawing/2014/main" id="{0F8ABF34-79E7-AEBC-1499-BCED8CE9150E}"/>
              </a:ext>
            </a:extLst>
          </p:cNvPr>
          <p:cNvSpPr/>
          <p:nvPr/>
        </p:nvSpPr>
        <p:spPr>
          <a:xfrm>
            <a:off x="7333207" y="1855777"/>
            <a:ext cx="4619045"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984096E-27F7-7A0D-5D97-1AB8D1F67443}"/>
              </a:ext>
            </a:extLst>
          </p:cNvPr>
          <p:cNvSpPr txBox="1"/>
          <p:nvPr/>
        </p:nvSpPr>
        <p:spPr>
          <a:xfrm>
            <a:off x="7315676" y="1837437"/>
            <a:ext cx="4619045"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相较于上一代的</a:t>
            </a:r>
            <a:r>
              <a:rPr lang="en-US" altLang="zh-CN" sz="1600" dirty="0">
                <a:latin typeface="微软雅黑" panose="020B0503020204020204" pitchFamily="34" charset="-122"/>
                <a:ea typeface="微软雅黑" panose="020B0503020204020204" pitchFamily="34" charset="-122"/>
              </a:rPr>
              <a:t>TX1</a:t>
            </a:r>
            <a:r>
              <a:rPr lang="zh-CN" altLang="en-US" sz="1600" dirty="0">
                <a:latin typeface="微软雅黑" panose="020B0503020204020204" pitchFamily="34" charset="-122"/>
                <a:ea typeface="微软雅黑" panose="020B0503020204020204" pitchFamily="34" charset="-122"/>
              </a:rPr>
              <a:t>，可支持更大、更深、更复杂的深度神经网络。根据官方</a:t>
            </a:r>
            <a:r>
              <a:rPr lang="en-US" altLang="zh-CN" sz="1600" dirty="0">
                <a:latin typeface="微软雅黑" panose="020B0503020204020204" pitchFamily="34" charset="-122"/>
                <a:ea typeface="微软雅黑" panose="020B0503020204020204" pitchFamily="34" charset="-122"/>
              </a:rPr>
              <a:t>SDK Manager</a:t>
            </a:r>
            <a:r>
              <a:rPr lang="zh-CN" altLang="en-US" sz="1600" dirty="0">
                <a:latin typeface="微软雅黑" panose="020B0503020204020204" pitchFamily="34" charset="-122"/>
                <a:ea typeface="微软雅黑" panose="020B0503020204020204" pitchFamily="34" charset="-122"/>
              </a:rPr>
              <a:t>软件对</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进行刷机处理，</a:t>
            </a:r>
            <a:r>
              <a:rPr lang="en-US" altLang="zh-CN" sz="1600" dirty="0">
                <a:latin typeface="微软雅黑" panose="020B0503020204020204" pitchFamily="34" charset="-122"/>
                <a:ea typeface="微软雅黑" panose="020B0503020204020204" pitchFamily="34" charset="-122"/>
              </a:rPr>
              <a:t>JetPack</a:t>
            </a:r>
            <a:r>
              <a:rPr lang="zh-CN" altLang="en-US" sz="1600" dirty="0">
                <a:latin typeface="微软雅黑" panose="020B0503020204020204" pitchFamily="34" charset="-122"/>
                <a:ea typeface="微软雅黑" panose="020B0503020204020204" pitchFamily="34" charset="-122"/>
              </a:rPr>
              <a:t>版本为</a:t>
            </a:r>
            <a:r>
              <a:rPr lang="en-US" altLang="zh-CN" sz="1600" dirty="0">
                <a:latin typeface="微软雅黑" panose="020B0503020204020204" pitchFamily="34" charset="-122"/>
                <a:ea typeface="微软雅黑" panose="020B0503020204020204" pitchFamily="34" charset="-122"/>
              </a:rPr>
              <a:t>4.5.1</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E4880C3F-332D-823C-B1EB-A79483896574}"/>
              </a:ext>
            </a:extLst>
          </p:cNvPr>
          <p:cNvPicPr>
            <a:picLocks noChangeAspect="1"/>
          </p:cNvPicPr>
          <p:nvPr/>
        </p:nvPicPr>
        <p:blipFill>
          <a:blip r:embed="rId5"/>
          <a:stretch>
            <a:fillRect/>
          </a:stretch>
        </p:blipFill>
        <p:spPr>
          <a:xfrm>
            <a:off x="3747574" y="3395893"/>
            <a:ext cx="4098387" cy="1228438"/>
          </a:xfrm>
          <a:prstGeom prst="rect">
            <a:avLst/>
          </a:prstGeom>
        </p:spPr>
      </p:pic>
      <p:graphicFrame>
        <p:nvGraphicFramePr>
          <p:cNvPr id="23" name="表格 23">
            <a:extLst>
              <a:ext uri="{FF2B5EF4-FFF2-40B4-BE49-F238E27FC236}">
                <a16:creationId xmlns:a16="http://schemas.microsoft.com/office/drawing/2014/main" id="{F49EC8F6-6D05-9B14-F936-173D8F404F39}"/>
              </a:ext>
            </a:extLst>
          </p:cNvPr>
          <p:cNvGraphicFramePr>
            <a:graphicFrameLocks noGrp="1"/>
          </p:cNvGraphicFramePr>
          <p:nvPr>
            <p:extLst>
              <p:ext uri="{D42A27DB-BD31-4B8C-83A1-F6EECF244321}">
                <p14:modId xmlns:p14="http://schemas.microsoft.com/office/powerpoint/2010/main" val="524687806"/>
              </p:ext>
            </p:extLst>
          </p:nvPr>
        </p:nvGraphicFramePr>
        <p:xfrm>
          <a:off x="7920848" y="2893833"/>
          <a:ext cx="4054523" cy="2227353"/>
        </p:xfrm>
        <a:graphic>
          <a:graphicData uri="http://schemas.openxmlformats.org/drawingml/2006/table">
            <a:tbl>
              <a:tblPr firstRow="1" bandRow="1">
                <a:tableStyleId>{93296810-A885-4BE3-A3E7-6D5BEEA58F35}</a:tableStyleId>
              </a:tblPr>
              <a:tblGrid>
                <a:gridCol w="897018">
                  <a:extLst>
                    <a:ext uri="{9D8B030D-6E8A-4147-A177-3AD203B41FA5}">
                      <a16:colId xmlns:a16="http://schemas.microsoft.com/office/drawing/2014/main" val="134404654"/>
                    </a:ext>
                  </a:extLst>
                </a:gridCol>
                <a:gridCol w="466449">
                  <a:extLst>
                    <a:ext uri="{9D8B030D-6E8A-4147-A177-3AD203B41FA5}">
                      <a16:colId xmlns:a16="http://schemas.microsoft.com/office/drawing/2014/main" val="4237306040"/>
                    </a:ext>
                  </a:extLst>
                </a:gridCol>
                <a:gridCol w="897018">
                  <a:extLst>
                    <a:ext uri="{9D8B030D-6E8A-4147-A177-3AD203B41FA5}">
                      <a16:colId xmlns:a16="http://schemas.microsoft.com/office/drawing/2014/main" val="4010561398"/>
                    </a:ext>
                  </a:extLst>
                </a:gridCol>
                <a:gridCol w="502330">
                  <a:extLst>
                    <a:ext uri="{9D8B030D-6E8A-4147-A177-3AD203B41FA5}">
                      <a16:colId xmlns:a16="http://schemas.microsoft.com/office/drawing/2014/main" val="1117255509"/>
                    </a:ext>
                  </a:extLst>
                </a:gridCol>
                <a:gridCol w="645854">
                  <a:extLst>
                    <a:ext uri="{9D8B030D-6E8A-4147-A177-3AD203B41FA5}">
                      <a16:colId xmlns:a16="http://schemas.microsoft.com/office/drawing/2014/main" val="801744268"/>
                    </a:ext>
                  </a:extLst>
                </a:gridCol>
                <a:gridCol w="645854">
                  <a:extLst>
                    <a:ext uri="{9D8B030D-6E8A-4147-A177-3AD203B41FA5}">
                      <a16:colId xmlns:a16="http://schemas.microsoft.com/office/drawing/2014/main" val="343515885"/>
                    </a:ext>
                  </a:extLst>
                </a:gridCol>
              </a:tblGrid>
              <a:tr h="461454">
                <a:tc gridSpan="2">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数据集描述</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功能类别</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extLst>
                  <a:ext uri="{0D108BD9-81ED-4DB2-BD59-A6C34878D82A}">
                    <a16:rowId xmlns:a16="http://schemas.microsoft.com/office/drawing/2014/main" val="3141545348"/>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男</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346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关机</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2474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2187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521323443"/>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女</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224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切换主题</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2499</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2017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482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612316701"/>
                  </a:ext>
                </a:extLst>
              </a:tr>
              <a:tr h="341360">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时长（小时）</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调整高度和亮度</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14198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13145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54543095"/>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采样率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(Hz)</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控制行车信息</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7042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6348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694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806045032"/>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通道数</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控制导航</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4660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4092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568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820651881"/>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比特率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(bps)</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96000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控制其他功能</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27065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3012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62424029"/>
                  </a:ext>
                </a:extLst>
              </a:tr>
              <a:tr h="338399">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指定帧大小</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(KB)</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总计</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57938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51842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6096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22667365"/>
                  </a:ext>
                </a:extLst>
              </a:tr>
            </a:tbl>
          </a:graphicData>
        </a:graphic>
      </p:graphicFrame>
      <p:grpSp>
        <p:nvGrpSpPr>
          <p:cNvPr id="28" name="组合 27">
            <a:extLst>
              <a:ext uri="{FF2B5EF4-FFF2-40B4-BE49-F238E27FC236}">
                <a16:creationId xmlns:a16="http://schemas.microsoft.com/office/drawing/2014/main" id="{E25EE019-897D-2B01-4AF0-A095208AED57}"/>
              </a:ext>
            </a:extLst>
          </p:cNvPr>
          <p:cNvGrpSpPr/>
          <p:nvPr/>
        </p:nvGrpSpPr>
        <p:grpSpPr>
          <a:xfrm>
            <a:off x="3747575" y="4930395"/>
            <a:ext cx="2436558" cy="379078"/>
            <a:chOff x="3731452" y="4863773"/>
            <a:chExt cx="2436558" cy="379078"/>
          </a:xfrm>
        </p:grpSpPr>
        <p:sp>
          <p:nvSpPr>
            <p:cNvPr id="29" name="任意多边形 37">
              <a:extLst>
                <a:ext uri="{FF2B5EF4-FFF2-40B4-BE49-F238E27FC236}">
                  <a16:creationId xmlns:a16="http://schemas.microsoft.com/office/drawing/2014/main" id="{7947E5DD-A393-BF56-C739-B5724AAC1F0F}"/>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0" name="文本框 29">
              <a:extLst>
                <a:ext uri="{FF2B5EF4-FFF2-40B4-BE49-F238E27FC236}">
                  <a16:creationId xmlns:a16="http://schemas.microsoft.com/office/drawing/2014/main" id="{9711FD76-DC45-F03E-3847-E6583AB84C74}"/>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专属驾驶数据集</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1" name="矩形 30">
            <a:extLst>
              <a:ext uri="{FF2B5EF4-FFF2-40B4-BE49-F238E27FC236}">
                <a16:creationId xmlns:a16="http://schemas.microsoft.com/office/drawing/2014/main" id="{C801747B-B06E-5C63-779C-A66786AD8A3B}"/>
              </a:ext>
            </a:extLst>
          </p:cNvPr>
          <p:cNvSpPr/>
          <p:nvPr/>
        </p:nvSpPr>
        <p:spPr>
          <a:xfrm>
            <a:off x="3765105" y="5271787"/>
            <a:ext cx="8187147"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E65B03B-9ABB-AB06-446D-2E27BBE60FF8}"/>
              </a:ext>
            </a:extLst>
          </p:cNvPr>
          <p:cNvSpPr txBox="1"/>
          <p:nvPr/>
        </p:nvSpPr>
        <p:spPr>
          <a:xfrm>
            <a:off x="3747574" y="5253447"/>
            <a:ext cx="8204678"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开发硬件、软件平台收集数据，并全部存储于后台服务器。初始数据集包含近</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小时、</a:t>
            </a:r>
            <a:r>
              <a:rPr lang="en-US" altLang="zh-CN" sz="1600" dirty="0">
                <a:latin typeface="微软雅黑" panose="020B0503020204020204" pitchFamily="34" charset="-122"/>
                <a:ea typeface="微软雅黑" panose="020B0503020204020204" pitchFamily="34" charset="-122"/>
              </a:rPr>
              <a:t>70000</a:t>
            </a:r>
            <a:r>
              <a:rPr lang="zh-CN" altLang="en-US" sz="1600" dirty="0">
                <a:latin typeface="微软雅黑" panose="020B0503020204020204" pitchFamily="34" charset="-122"/>
                <a:ea typeface="微软雅黑" panose="020B0503020204020204" pitchFamily="34" charset="-122"/>
              </a:rPr>
              <a:t>条音频，经过清洗（重复、损坏和低音量等） 、标注处理后，得到包含</a:t>
            </a:r>
            <a:r>
              <a:rPr lang="zh-CN" altLang="en-US" sz="1600" dirty="0">
                <a:solidFill>
                  <a:srgbClr val="C00000"/>
                </a:solidFill>
                <a:latin typeface="微软雅黑" panose="020B0503020204020204" pitchFamily="34" charset="-122"/>
                <a:ea typeface="微软雅黑" panose="020B0503020204020204" pitchFamily="34" charset="-122"/>
              </a:rPr>
              <a:t>近</a:t>
            </a:r>
            <a:r>
              <a:rPr lang="en-US" altLang="zh-CN" sz="1600" dirty="0">
                <a:solidFill>
                  <a:srgbClr val="C00000"/>
                </a:solidFill>
                <a:latin typeface="微软雅黑" panose="020B0503020204020204" pitchFamily="34" charset="-122"/>
                <a:ea typeface="微软雅黑" panose="020B0503020204020204" pitchFamily="34" charset="-122"/>
              </a:rPr>
              <a:t>52</a:t>
            </a:r>
            <a:r>
              <a:rPr lang="zh-CN" altLang="en-US" sz="1600" dirty="0">
                <a:solidFill>
                  <a:srgbClr val="C00000"/>
                </a:solidFill>
                <a:latin typeface="微软雅黑" panose="020B0503020204020204" pitchFamily="34" charset="-122"/>
                <a:ea typeface="微软雅黑" panose="020B0503020204020204" pitchFamily="34" charset="-122"/>
              </a:rPr>
              <a:t>小时、</a:t>
            </a:r>
            <a:r>
              <a:rPr lang="en-US" altLang="zh-CN" sz="1600" dirty="0">
                <a:solidFill>
                  <a:srgbClr val="C00000"/>
                </a:solidFill>
                <a:latin typeface="微软雅黑" panose="020B0503020204020204" pitchFamily="34" charset="-122"/>
                <a:ea typeface="微软雅黑" panose="020B0503020204020204" pitchFamily="34" charset="-122"/>
              </a:rPr>
              <a:t>58000</a:t>
            </a:r>
            <a:r>
              <a:rPr lang="zh-CN" altLang="en-US" sz="1600" dirty="0">
                <a:solidFill>
                  <a:srgbClr val="C00000"/>
                </a:solidFill>
                <a:latin typeface="微软雅黑" panose="020B0503020204020204" pitchFamily="34" charset="-122"/>
                <a:ea typeface="微软雅黑" panose="020B0503020204020204" pitchFamily="34" charset="-122"/>
              </a:rPr>
              <a:t>条</a:t>
            </a:r>
            <a:r>
              <a:rPr lang="zh-CN" altLang="en-US" sz="1600" dirty="0">
                <a:latin typeface="微软雅黑" panose="020B0503020204020204" pitchFamily="34" charset="-122"/>
                <a:ea typeface="微软雅黑" panose="020B0503020204020204" pitchFamily="34" charset="-122"/>
              </a:rPr>
              <a:t>音频的专属驾驶数据集。</a:t>
            </a:r>
            <a:endParaRPr lang="en-US" altLang="zh-CN" sz="1600" dirty="0">
              <a:latin typeface="微软雅黑" panose="020B0503020204020204" pitchFamily="34" charset="-122"/>
              <a:ea typeface="微软雅黑" panose="020B0503020204020204" pitchFamily="34" charset="-122"/>
            </a:endParaRPr>
          </a:p>
        </p:txBody>
      </p:sp>
      <p:sp>
        <p:nvSpPr>
          <p:cNvPr id="33" name="箭头: 右 32">
            <a:extLst>
              <a:ext uri="{FF2B5EF4-FFF2-40B4-BE49-F238E27FC236}">
                <a16:creationId xmlns:a16="http://schemas.microsoft.com/office/drawing/2014/main" id="{1668CF18-44C3-A827-EA73-079DB613E263}"/>
              </a:ext>
            </a:extLst>
          </p:cNvPr>
          <p:cNvSpPr/>
          <p:nvPr/>
        </p:nvSpPr>
        <p:spPr>
          <a:xfrm rot="5400000">
            <a:off x="5404662" y="2948988"/>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16525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2" name="表格 6">
            <a:extLst>
              <a:ext uri="{FF2B5EF4-FFF2-40B4-BE49-F238E27FC236}">
                <a16:creationId xmlns:a16="http://schemas.microsoft.com/office/drawing/2014/main" id="{A70F9C03-3163-A7A4-5CFE-FF28F2B9F11C}"/>
              </a:ext>
            </a:extLst>
          </p:cNvPr>
          <p:cNvGraphicFramePr>
            <a:graphicFrameLocks noGrp="1"/>
          </p:cNvGraphicFramePr>
          <p:nvPr>
            <p:extLst>
              <p:ext uri="{D42A27DB-BD31-4B8C-83A1-F6EECF244321}">
                <p14:modId xmlns:p14="http://schemas.microsoft.com/office/powerpoint/2010/main" val="256358395"/>
              </p:ext>
            </p:extLst>
          </p:nvPr>
        </p:nvGraphicFramePr>
        <p:xfrm>
          <a:off x="176605" y="1972176"/>
          <a:ext cx="5400000" cy="182880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85483234"/>
                    </a:ext>
                  </a:extLst>
                </a:gridCol>
                <a:gridCol w="720000">
                  <a:extLst>
                    <a:ext uri="{9D8B030D-6E8A-4147-A177-3AD203B41FA5}">
                      <a16:colId xmlns:a16="http://schemas.microsoft.com/office/drawing/2014/main" val="3419985497"/>
                    </a:ext>
                  </a:extLst>
                </a:gridCol>
                <a:gridCol w="720000">
                  <a:extLst>
                    <a:ext uri="{9D8B030D-6E8A-4147-A177-3AD203B41FA5}">
                      <a16:colId xmlns:a16="http://schemas.microsoft.com/office/drawing/2014/main" val="3392015136"/>
                    </a:ext>
                  </a:extLst>
                </a:gridCol>
                <a:gridCol w="1152000">
                  <a:extLst>
                    <a:ext uri="{9D8B030D-6E8A-4147-A177-3AD203B41FA5}">
                      <a16:colId xmlns:a16="http://schemas.microsoft.com/office/drawing/2014/main" val="3802306856"/>
                    </a:ext>
                  </a:extLst>
                </a:gridCol>
                <a:gridCol w="1152000">
                  <a:extLst>
                    <a:ext uri="{9D8B030D-6E8A-4147-A177-3AD203B41FA5}">
                      <a16:colId xmlns:a16="http://schemas.microsoft.com/office/drawing/2014/main" val="522421413"/>
                    </a:ext>
                  </a:extLst>
                </a:gridCol>
              </a:tblGrid>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CER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RTF</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687712199"/>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76265428"/>
                  </a:ext>
                </a:extLst>
              </a:tr>
              <a:tr h="242804">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Light-Transformer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0.125±0.002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0.298±0.006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016343505"/>
                  </a:ext>
                </a:extLst>
              </a:tr>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solidFill>
                      <a:srgbClr val="68ADC3"/>
                    </a:solidFill>
                  </a:tcP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Overall (Acc,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Latency (ms)</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164130098"/>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202048004"/>
                  </a:ext>
                </a:extLst>
              </a:tr>
              <a:tr h="242804">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92.30</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91.76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10.7±0.1</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78.3±2.7</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29288459"/>
                  </a:ext>
                </a:extLst>
              </a:tr>
            </a:tbl>
          </a:graphicData>
        </a:graphic>
      </p:graphicFrame>
      <p:sp>
        <p:nvSpPr>
          <p:cNvPr id="13" name="文本框 12">
            <a:extLst>
              <a:ext uri="{FF2B5EF4-FFF2-40B4-BE49-F238E27FC236}">
                <a16:creationId xmlns:a16="http://schemas.microsoft.com/office/drawing/2014/main" id="{DBF36526-95FC-F3F4-CADA-7CF2FF6DE3D8}"/>
              </a:ext>
            </a:extLst>
          </p:cNvPr>
          <p:cNvSpPr txBox="1"/>
          <p:nvPr/>
        </p:nvSpPr>
        <p:spPr>
          <a:xfrm>
            <a:off x="1249233" y="1368957"/>
            <a:ext cx="3254743"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自动语音识别和自然语言理解模型在专属驾驶数据集上的实验结果</a:t>
            </a:r>
            <a:endParaRPr lang="en-US" altLang="zh-CN" sz="16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918C59E5-D7E4-FB91-055D-A0312B6B3EEE}"/>
              </a:ext>
            </a:extLst>
          </p:cNvPr>
          <p:cNvGrpSpPr/>
          <p:nvPr/>
        </p:nvGrpSpPr>
        <p:grpSpPr>
          <a:xfrm>
            <a:off x="5999702" y="1514385"/>
            <a:ext cx="2436558" cy="380810"/>
            <a:chOff x="3731452" y="4863773"/>
            <a:chExt cx="2436558" cy="380810"/>
          </a:xfrm>
        </p:grpSpPr>
        <p:sp>
          <p:nvSpPr>
            <p:cNvPr id="23" name="任意多边形 37">
              <a:extLst>
                <a:ext uri="{FF2B5EF4-FFF2-40B4-BE49-F238E27FC236}">
                  <a16:creationId xmlns:a16="http://schemas.microsoft.com/office/drawing/2014/main" id="{437F22BC-EC97-E05F-BC3A-5B76500DE4A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4" name="文本框 23">
              <a:extLst>
                <a:ext uri="{FF2B5EF4-FFF2-40B4-BE49-F238E27FC236}">
                  <a16:creationId xmlns:a16="http://schemas.microsoft.com/office/drawing/2014/main" id="{49B9941C-1261-FDB1-7622-F0C6B32C8783}"/>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模型专属训练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8" name="矩形 27">
            <a:extLst>
              <a:ext uri="{FF2B5EF4-FFF2-40B4-BE49-F238E27FC236}">
                <a16:creationId xmlns:a16="http://schemas.microsoft.com/office/drawing/2014/main" id="{961F290F-80CC-2AC8-ABF5-C32E9A7BC512}"/>
              </a:ext>
            </a:extLst>
          </p:cNvPr>
          <p:cNvSpPr/>
          <p:nvPr/>
        </p:nvSpPr>
        <p:spPr>
          <a:xfrm>
            <a:off x="6016001" y="1855776"/>
            <a:ext cx="5936252" cy="1945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2AAD87B-0A2F-227F-FEE3-19E279CBCE7A}"/>
              </a:ext>
            </a:extLst>
          </p:cNvPr>
          <p:cNvSpPr txBox="1"/>
          <p:nvPr/>
        </p:nvSpPr>
        <p:spPr>
          <a:xfrm>
            <a:off x="6016001" y="1898933"/>
            <a:ext cx="5936251" cy="1895519"/>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将研究内容一和二的网络模型在专属驾驶数据集上进行训练。其中，自动语音识别模型可达到</a:t>
            </a:r>
            <a:r>
              <a:rPr lang="en-US" altLang="zh-CN" sz="1600" dirty="0">
                <a:solidFill>
                  <a:srgbClr val="C00000"/>
                </a:solidFill>
                <a:latin typeface="微软雅黑" panose="020B0503020204020204" pitchFamily="34" charset="-122"/>
                <a:ea typeface="微软雅黑" panose="020B0503020204020204" pitchFamily="34" charset="-122"/>
              </a:rPr>
              <a:t>7.26%</a:t>
            </a:r>
            <a:r>
              <a:rPr lang="zh-CN" altLang="en-US" sz="1600" dirty="0">
                <a:latin typeface="微软雅黑" panose="020B0503020204020204" pitchFamily="34" charset="-122"/>
                <a:ea typeface="微软雅黑" panose="020B0503020204020204" pitchFamily="34" charset="-122"/>
              </a:rPr>
              <a:t>的词错误率，在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（反映处理速度）分别可达到</a:t>
            </a:r>
            <a:r>
              <a:rPr lang="en-US" altLang="zh-CN" sz="1600" dirty="0">
                <a:solidFill>
                  <a:srgbClr val="C00000"/>
                </a:solidFill>
                <a:latin typeface="微软雅黑" panose="020B0503020204020204" pitchFamily="34" charset="-122"/>
                <a:ea typeface="微软雅黑" panose="020B0503020204020204" pitchFamily="34" charset="-122"/>
              </a:rPr>
              <a:t>0.125</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0.298</a:t>
            </a:r>
            <a:r>
              <a:rPr lang="zh-CN" altLang="en-US" sz="1600" dirty="0">
                <a:latin typeface="微软雅黑" panose="020B0503020204020204" pitchFamily="34" charset="-122"/>
                <a:ea typeface="微软雅黑" panose="020B0503020204020204" pitchFamily="34" charset="-122"/>
              </a:rPr>
              <a:t>；自然语言理解模型可达到</a:t>
            </a:r>
            <a:r>
              <a:rPr lang="en-US" altLang="zh-CN" sz="1600" dirty="0">
                <a:solidFill>
                  <a:srgbClr val="C00000"/>
                </a:solidFill>
                <a:latin typeface="微软雅黑" panose="020B0503020204020204" pitchFamily="34" charset="-122"/>
                <a:ea typeface="微软雅黑" panose="020B0503020204020204" pitchFamily="34" charset="-122"/>
              </a:rPr>
              <a:t>95.76%</a:t>
            </a:r>
            <a:r>
              <a:rPr lang="zh-CN" altLang="en-US" sz="1600" dirty="0">
                <a:latin typeface="微软雅黑" panose="020B0503020204020204" pitchFamily="34" charset="-122"/>
                <a:ea typeface="微软雅黑" panose="020B0503020204020204" pitchFamily="34" charset="-122"/>
              </a:rPr>
              <a:t>的整体正确率，在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上的平均延迟分别可达到</a:t>
            </a:r>
            <a:r>
              <a:rPr lang="en-US" altLang="zh-CN" sz="1600" dirty="0">
                <a:solidFill>
                  <a:srgbClr val="C00000"/>
                </a:solidFill>
                <a:latin typeface="微软雅黑" panose="020B0503020204020204" pitchFamily="34" charset="-122"/>
                <a:ea typeface="微软雅黑" panose="020B0503020204020204" pitchFamily="34" charset="-122"/>
              </a:rPr>
              <a:t>10.7ms</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78.3ms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CD4349BB-68C9-2BE6-F731-EBA49A889142}"/>
              </a:ext>
            </a:extLst>
          </p:cNvPr>
          <p:cNvPicPr>
            <a:picLocks noChangeAspect="1"/>
          </p:cNvPicPr>
          <p:nvPr/>
        </p:nvPicPr>
        <p:blipFill>
          <a:blip r:embed="rId3"/>
          <a:stretch>
            <a:fillRect/>
          </a:stretch>
        </p:blipFill>
        <p:spPr>
          <a:xfrm>
            <a:off x="176605" y="3936586"/>
            <a:ext cx="5400000" cy="2048698"/>
          </a:xfrm>
          <a:prstGeom prst="rect">
            <a:avLst/>
          </a:prstGeom>
        </p:spPr>
      </p:pic>
      <p:sp>
        <p:nvSpPr>
          <p:cNvPr id="32" name="文本框 31">
            <a:extLst>
              <a:ext uri="{FF2B5EF4-FFF2-40B4-BE49-F238E27FC236}">
                <a16:creationId xmlns:a16="http://schemas.microsoft.com/office/drawing/2014/main" id="{944662F1-4317-D209-DEA5-6F78A467A3D2}"/>
              </a:ext>
            </a:extLst>
          </p:cNvPr>
          <p:cNvSpPr txBox="1"/>
          <p:nvPr/>
        </p:nvSpPr>
        <p:spPr>
          <a:xfrm>
            <a:off x="903270" y="6092587"/>
            <a:ext cx="3946668"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面向车载嵌入式设备的智能语音对话系统</a:t>
            </a:r>
            <a:endParaRPr lang="en-US" altLang="zh-CN" sz="1600" dirty="0">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6E53FB71-1569-3198-81F6-97148F48D473}"/>
              </a:ext>
            </a:extLst>
          </p:cNvPr>
          <p:cNvGrpSpPr/>
          <p:nvPr/>
        </p:nvGrpSpPr>
        <p:grpSpPr>
          <a:xfrm>
            <a:off x="5999703" y="3927562"/>
            <a:ext cx="2436558" cy="379078"/>
            <a:chOff x="3731452" y="4863773"/>
            <a:chExt cx="2436558" cy="379078"/>
          </a:xfrm>
        </p:grpSpPr>
        <p:sp>
          <p:nvSpPr>
            <p:cNvPr id="34" name="任意多边形 37">
              <a:extLst>
                <a:ext uri="{FF2B5EF4-FFF2-40B4-BE49-F238E27FC236}">
                  <a16:creationId xmlns:a16="http://schemas.microsoft.com/office/drawing/2014/main" id="{12A71E5B-F9F8-965A-DB3C-2344D7356B0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5" name="文本框 34">
              <a:extLst>
                <a:ext uri="{FF2B5EF4-FFF2-40B4-BE49-F238E27FC236}">
                  <a16:creationId xmlns:a16="http://schemas.microsoft.com/office/drawing/2014/main" id="{DC47158C-AB9A-12EF-19A2-6A440F818C78}"/>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系统平台搭建</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7" name="矩形 36">
            <a:extLst>
              <a:ext uri="{FF2B5EF4-FFF2-40B4-BE49-F238E27FC236}">
                <a16:creationId xmlns:a16="http://schemas.microsoft.com/office/drawing/2014/main" id="{64569D41-F248-1832-184C-D96DF9F3CD89}"/>
              </a:ext>
            </a:extLst>
          </p:cNvPr>
          <p:cNvSpPr/>
          <p:nvPr/>
        </p:nvSpPr>
        <p:spPr>
          <a:xfrm>
            <a:off x="6016002" y="4268953"/>
            <a:ext cx="5936252" cy="2162188"/>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668D1B-76C5-3B8D-6D45-B2177EAF5F2B}"/>
              </a:ext>
            </a:extLst>
          </p:cNvPr>
          <p:cNvSpPr txBox="1"/>
          <p:nvPr/>
        </p:nvSpPr>
        <p:spPr>
          <a:xfrm>
            <a:off x="6016002" y="4312110"/>
            <a:ext cx="5936251" cy="2158668"/>
          </a:xfrm>
          <a:prstGeom prst="rect">
            <a:avLst/>
          </a:prstGeom>
          <a:noFill/>
        </p:spPr>
        <p:txBody>
          <a:bodyPr wrap="square" rtlCol="0">
            <a:spAutoFit/>
          </a:bodyPr>
          <a:lstStyle/>
          <a:p>
            <a:pPr algn="just" eaLnBrk="1">
              <a:lnSpc>
                <a:spcPct val="140000"/>
              </a:lnSpc>
            </a:pPr>
            <a:r>
              <a:rPr lang="zh-CN" altLang="en-US" sz="1600" dirty="0">
                <a:latin typeface="微软雅黑" panose="020B0503020204020204" pitchFamily="34" charset="-122"/>
                <a:ea typeface="微软雅黑" panose="020B0503020204020204" pitchFamily="34" charset="-122"/>
              </a:rPr>
              <a:t>模型训练完成后，集成并移植至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上，根据实际用车环境搭建配套硬件。具体运行流程为：驾驶员在驾驶室内发出语音指令，麦克风阵列收集语音信号传输至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进行语义解析，然后通过路由器将结果传输至汽车应用软件实现相应操作，同时通过车载喇叭播放回复语音。整套系统在利龙项目的验收环节中达到</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的通过率，</a:t>
            </a:r>
            <a:r>
              <a:rPr lang="zh-CN" altLang="zh-CN"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a:t>
            </a:r>
            <a:r>
              <a:rPr lang="zh-CN" altLang="zh-CN"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0.12s</a:t>
            </a:r>
            <a:r>
              <a:rPr lang="zh-CN"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776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4763852" y="3012709"/>
            <a:ext cx="6247895"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学术指标与成果指标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17" name="流程图: 手动输入 16">
            <a:extLst>
              <a:ext uri="{FF2B5EF4-FFF2-40B4-BE49-F238E27FC236}">
                <a16:creationId xmlns:a16="http://schemas.microsoft.com/office/drawing/2014/main" id="{26BB6C12-16C7-4E7E-A2E3-3082F458C7F1}"/>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 学术指标与成果指标</a:t>
            </a:r>
            <a:endParaRPr lang="zh-CN" altLang="en-US" sz="1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CD2D1E9-5E1B-40E3-B03A-6FF1F10006FB}"/>
              </a:ext>
            </a:extLst>
          </p:cNvPr>
          <p:cNvSpPr txBox="1"/>
          <p:nvPr/>
        </p:nvSpPr>
        <p:spPr>
          <a:xfrm>
            <a:off x="119336" y="2132856"/>
            <a:ext cx="4932547" cy="1839991"/>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上字错误率不高于</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，参数量不高于</a:t>
            </a:r>
            <a:r>
              <a:rPr lang="en-US" altLang="zh-CN" sz="1600" dirty="0">
                <a:latin typeface="微软雅黑" panose="020B0503020204020204" pitchFamily="34" charset="-122"/>
                <a:ea typeface="微软雅黑" panose="020B0503020204020204" pitchFamily="34" charset="-122"/>
              </a:rPr>
              <a:t>25M</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自然语言理解模型整体准确率在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上整体准确率分别不低于</a:t>
            </a:r>
            <a:r>
              <a:rPr lang="en-US" altLang="zh-CN" sz="1600" dirty="0">
                <a:latin typeface="微软雅黑" panose="020B0503020204020204" pitchFamily="34" charset="-122"/>
                <a:ea typeface="微软雅黑" panose="020B0503020204020204" pitchFamily="34" charset="-122"/>
              </a:rPr>
              <a:t>45%</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面向车载嵌入式设备的智能语音对话系统通过率不低于</a:t>
            </a:r>
            <a:r>
              <a:rPr lang="en-US" altLang="zh-CN" sz="1600" dirty="0">
                <a:latin typeface="微软雅黑" panose="020B0503020204020204" pitchFamily="34" charset="-122"/>
                <a:ea typeface="微软雅黑" panose="020B0503020204020204" pitchFamily="34" charset="-122"/>
              </a:rPr>
              <a:t>95%</a:t>
            </a:r>
            <a:r>
              <a:rPr lang="zh-CN" altLang="en-US" sz="1600" dirty="0">
                <a:latin typeface="微软雅黑" panose="020B0503020204020204" pitchFamily="34" charset="-122"/>
                <a:ea typeface="微软雅黑" panose="020B0503020204020204" pitchFamily="34" charset="-122"/>
              </a:rPr>
              <a:t>，平均响应时间不高于</a:t>
            </a:r>
            <a:r>
              <a:rPr lang="en-US" altLang="zh-CN" sz="1600" dirty="0">
                <a:latin typeface="微软雅黑" panose="020B0503020204020204" pitchFamily="34" charset="-122"/>
                <a:ea typeface="微软雅黑" panose="020B0503020204020204" pitchFamily="34" charset="-122"/>
              </a:rPr>
              <a:t>1s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AEBF9049-2C16-0B13-852B-7D03DD3738BA}"/>
              </a:ext>
            </a:extLst>
          </p:cNvPr>
          <p:cNvGrpSpPr/>
          <p:nvPr/>
        </p:nvGrpSpPr>
        <p:grpSpPr>
          <a:xfrm>
            <a:off x="286563" y="1841922"/>
            <a:ext cx="802028" cy="338554"/>
            <a:chOff x="361424" y="2042489"/>
            <a:chExt cx="802028" cy="338554"/>
          </a:xfrm>
        </p:grpSpPr>
        <p:grpSp>
          <p:nvGrpSpPr>
            <p:cNvPr id="20" name="组合 19">
              <a:extLst>
                <a:ext uri="{FF2B5EF4-FFF2-40B4-BE49-F238E27FC236}">
                  <a16:creationId xmlns:a16="http://schemas.microsoft.com/office/drawing/2014/main" id="{16CB994F-1418-42C0-9D3A-AE6F044865EC}"/>
                </a:ext>
              </a:extLst>
            </p:cNvPr>
            <p:cNvGrpSpPr/>
            <p:nvPr/>
          </p:nvGrpSpPr>
          <p:grpSpPr>
            <a:xfrm>
              <a:off x="361424" y="2056787"/>
              <a:ext cx="802028" cy="309959"/>
              <a:chOff x="183397" y="1923646"/>
              <a:chExt cx="2567569" cy="619920"/>
            </a:xfrm>
          </p:grpSpPr>
          <p:sp>
            <p:nvSpPr>
              <p:cNvPr id="21" name="矩形: 圆角 20">
                <a:extLst>
                  <a:ext uri="{FF2B5EF4-FFF2-40B4-BE49-F238E27FC236}">
                    <a16:creationId xmlns:a16="http://schemas.microsoft.com/office/drawing/2014/main" id="{E20297A7-B926-4D57-B5C8-DDE9CA7A4579}"/>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744B90C5-B603-467A-B2FB-35F02A81C12A}"/>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3" name="文本框 22">
              <a:extLst>
                <a:ext uri="{FF2B5EF4-FFF2-40B4-BE49-F238E27FC236}">
                  <a16:creationId xmlns:a16="http://schemas.microsoft.com/office/drawing/2014/main" id="{4C2611B7-F816-4CEA-B90B-8F1E8F8CC14B}"/>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70" name="矩形 69">
            <a:extLst>
              <a:ext uri="{FF2B5EF4-FFF2-40B4-BE49-F238E27FC236}">
                <a16:creationId xmlns:a16="http://schemas.microsoft.com/office/drawing/2014/main" id="{6F06B495-451E-4E01-BFB2-0A619620AE9A}"/>
              </a:ext>
            </a:extLst>
          </p:cNvPr>
          <p:cNvSpPr/>
          <p:nvPr/>
        </p:nvSpPr>
        <p:spPr>
          <a:xfrm>
            <a:off x="192082" y="1772816"/>
            <a:ext cx="4859801"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输入 71">
            <a:extLst>
              <a:ext uri="{FF2B5EF4-FFF2-40B4-BE49-F238E27FC236}">
                <a16:creationId xmlns:a16="http://schemas.microsoft.com/office/drawing/2014/main" id="{4FB41361-4B2A-4A0A-9E11-D373DB4F22F0}"/>
              </a:ext>
            </a:extLst>
          </p:cNvPr>
          <p:cNvSpPr/>
          <p:nvPr/>
        </p:nvSpPr>
        <p:spPr>
          <a:xfrm>
            <a:off x="6016000" y="44301"/>
            <a:ext cx="1016219" cy="338554"/>
          </a:xfrm>
          <a:prstGeom prst="flowChartManualInpu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grpSp>
        <p:nvGrpSpPr>
          <p:cNvPr id="3" name="组合 2">
            <a:extLst>
              <a:ext uri="{FF2B5EF4-FFF2-40B4-BE49-F238E27FC236}">
                <a16:creationId xmlns:a16="http://schemas.microsoft.com/office/drawing/2014/main" id="{AAB5A933-5519-9096-D0DD-0D35866E7014}"/>
              </a:ext>
            </a:extLst>
          </p:cNvPr>
          <p:cNvGrpSpPr/>
          <p:nvPr/>
        </p:nvGrpSpPr>
        <p:grpSpPr>
          <a:xfrm>
            <a:off x="179250" y="1420118"/>
            <a:ext cx="1242764" cy="380810"/>
            <a:chOff x="3731452" y="4863773"/>
            <a:chExt cx="2436558" cy="380810"/>
          </a:xfrm>
        </p:grpSpPr>
        <p:sp>
          <p:nvSpPr>
            <p:cNvPr id="4" name="任意多边形 37">
              <a:extLst>
                <a:ext uri="{FF2B5EF4-FFF2-40B4-BE49-F238E27FC236}">
                  <a16:creationId xmlns:a16="http://schemas.microsoft.com/office/drawing/2014/main" id="{BB1172AC-73FF-8FA7-D21A-A4E00004C07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5" name="文本框 4">
              <a:extLst>
                <a:ext uri="{FF2B5EF4-FFF2-40B4-BE49-F238E27FC236}">
                  <a16:creationId xmlns:a16="http://schemas.microsoft.com/office/drawing/2014/main" id="{3E101718-36DE-383B-58CE-6E47D5AF8DC0}"/>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B7BE325D-9E37-3C10-F988-DABC7BB4F594}"/>
              </a:ext>
            </a:extLst>
          </p:cNvPr>
          <p:cNvGrpSpPr/>
          <p:nvPr/>
        </p:nvGrpSpPr>
        <p:grpSpPr>
          <a:xfrm>
            <a:off x="282759" y="3991372"/>
            <a:ext cx="802028" cy="338554"/>
            <a:chOff x="361424" y="2042489"/>
            <a:chExt cx="802028" cy="338554"/>
          </a:xfrm>
        </p:grpSpPr>
        <p:grpSp>
          <p:nvGrpSpPr>
            <p:cNvPr id="10" name="组合 9">
              <a:extLst>
                <a:ext uri="{FF2B5EF4-FFF2-40B4-BE49-F238E27FC236}">
                  <a16:creationId xmlns:a16="http://schemas.microsoft.com/office/drawing/2014/main" id="{A81C46EB-7D39-EE4C-E962-17213CA50B0E}"/>
                </a:ext>
              </a:extLst>
            </p:cNvPr>
            <p:cNvGrpSpPr/>
            <p:nvPr/>
          </p:nvGrpSpPr>
          <p:grpSpPr>
            <a:xfrm>
              <a:off x="361424" y="2056787"/>
              <a:ext cx="802028" cy="309959"/>
              <a:chOff x="183397" y="1923646"/>
              <a:chExt cx="2567569" cy="619920"/>
            </a:xfrm>
          </p:grpSpPr>
          <p:sp>
            <p:nvSpPr>
              <p:cNvPr id="12" name="矩形: 圆角 11">
                <a:extLst>
                  <a:ext uri="{FF2B5EF4-FFF2-40B4-BE49-F238E27FC236}">
                    <a16:creationId xmlns:a16="http://schemas.microsoft.com/office/drawing/2014/main" id="{D95AC0E7-97C3-E9A3-2338-74A465F1B60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a:extLst>
                  <a:ext uri="{FF2B5EF4-FFF2-40B4-BE49-F238E27FC236}">
                    <a16:creationId xmlns:a16="http://schemas.microsoft.com/office/drawing/2014/main" id="{AE9812BD-FFA3-EE79-8625-80B2F51F8C5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11" name="文本框 10">
              <a:extLst>
                <a:ext uri="{FF2B5EF4-FFF2-40B4-BE49-F238E27FC236}">
                  <a16:creationId xmlns:a16="http://schemas.microsoft.com/office/drawing/2014/main" id="{FACDD27B-F401-F29C-A673-D1A2A960AF21}"/>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sp>
        <p:nvSpPr>
          <p:cNvPr id="14" name="文本框 13">
            <a:extLst>
              <a:ext uri="{FF2B5EF4-FFF2-40B4-BE49-F238E27FC236}">
                <a16:creationId xmlns:a16="http://schemas.microsoft.com/office/drawing/2014/main" id="{065E2DDC-C151-3016-0511-17AF4D35B899}"/>
              </a:ext>
            </a:extLst>
          </p:cNvPr>
          <p:cNvSpPr txBox="1"/>
          <p:nvPr/>
        </p:nvSpPr>
        <p:spPr>
          <a:xfrm>
            <a:off x="119336" y="4293096"/>
            <a:ext cx="4932547" cy="2135456"/>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6.67%</a:t>
            </a:r>
            <a:r>
              <a:rPr lang="zh-CN" altLang="en-US" sz="1600" dirty="0">
                <a:latin typeface="微软雅黑" panose="020B0503020204020204" pitchFamily="34" charset="-122"/>
                <a:ea typeface="微软雅黑" panose="020B0503020204020204" pitchFamily="34" charset="-122"/>
              </a:rPr>
              <a:t>的字错误率及</a:t>
            </a:r>
            <a:r>
              <a:rPr lang="en-US" altLang="zh-CN" sz="1600" dirty="0">
                <a:solidFill>
                  <a:srgbClr val="C00000"/>
                </a:solidFill>
                <a:latin typeface="微软雅黑" panose="020B0503020204020204" pitchFamily="34" charset="-122"/>
                <a:ea typeface="微软雅黑" panose="020B0503020204020204" pitchFamily="34" charset="-122"/>
              </a:rPr>
              <a:t>20.4M</a:t>
            </a:r>
            <a:r>
              <a:rPr lang="zh-CN" altLang="en-US" sz="1600" dirty="0">
                <a:latin typeface="微软雅黑" panose="020B0503020204020204" pitchFamily="34" charset="-122"/>
                <a:ea typeface="微软雅黑" panose="020B0503020204020204" pitchFamily="34" charset="-122"/>
              </a:rPr>
              <a:t>的参数量；在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11.86%</a:t>
            </a:r>
            <a:r>
              <a:rPr lang="zh-CN" altLang="en-US" sz="1600" dirty="0">
                <a:latin typeface="微软雅黑" panose="020B0503020204020204" pitchFamily="34" charset="-122"/>
                <a:ea typeface="微软雅黑" panose="020B0503020204020204" pitchFamily="34" charset="-122"/>
              </a:rPr>
              <a:t>的词错误率及</a:t>
            </a:r>
            <a:r>
              <a:rPr lang="en-US" altLang="zh-CN" sz="1600" dirty="0">
                <a:solidFill>
                  <a:srgbClr val="C00000"/>
                </a:solidFill>
                <a:latin typeface="微软雅黑" panose="020B0503020204020204" pitchFamily="34" charset="-122"/>
                <a:ea typeface="微软雅黑" panose="020B0503020204020204" pitchFamily="34" charset="-122"/>
              </a:rPr>
              <a:t>20.3M</a:t>
            </a:r>
            <a:r>
              <a:rPr lang="zh-CN" altLang="en-US" sz="1600" dirty="0">
                <a:latin typeface="微软雅黑" panose="020B0503020204020204" pitchFamily="34" charset="-122"/>
                <a:ea typeface="微软雅黑" panose="020B0503020204020204" pitchFamily="34" charset="-122"/>
              </a:rPr>
              <a:t>的参数量；</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上分别达到了</a:t>
            </a:r>
            <a:r>
              <a:rPr lang="en-US" altLang="zh-CN" sz="1600" dirty="0">
                <a:solidFill>
                  <a:srgbClr val="C00000"/>
                </a:solidFill>
                <a:latin typeface="微软雅黑" panose="020B0503020204020204" pitchFamily="34" charset="-122"/>
                <a:ea typeface="微软雅黑" panose="020B0503020204020204" pitchFamily="34" charset="-122"/>
              </a:rPr>
              <a:t>49.9%</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77.3%</a:t>
            </a:r>
            <a:r>
              <a:rPr lang="zh-CN" altLang="en-US" sz="1600" dirty="0">
                <a:latin typeface="微软雅黑" panose="020B0503020204020204" pitchFamily="34" charset="-122"/>
                <a:ea typeface="微软雅黑" panose="020B0503020204020204" pitchFamily="34" charset="-122"/>
              </a:rPr>
              <a:t>的整体准确率；</a:t>
            </a: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面向车载嵌入式设备的智能语音对话系统通过率为</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0.47±0.12s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文本框 63">
            <a:extLst>
              <a:ext uri="{FF2B5EF4-FFF2-40B4-BE49-F238E27FC236}">
                <a16:creationId xmlns:a16="http://schemas.microsoft.com/office/drawing/2014/main" id="{A9AB1D75-BF94-5642-1DD3-0E7A662BF82B}"/>
              </a:ext>
            </a:extLst>
          </p:cNvPr>
          <p:cNvSpPr txBox="1"/>
          <p:nvPr/>
        </p:nvSpPr>
        <p:spPr>
          <a:xfrm>
            <a:off x="5123893" y="2125514"/>
            <a:ext cx="2196244" cy="362792"/>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发表</a:t>
            </a:r>
            <a:r>
              <a:rPr lang="en-US" altLang="zh-CN" sz="1600" dirty="0">
                <a:latin typeface="微软雅黑" panose="020B0503020204020204" pitchFamily="34" charset="-122"/>
                <a:ea typeface="微软雅黑" panose="020B0503020204020204" pitchFamily="34" charset="-122"/>
              </a:rPr>
              <a:t>SCI</a:t>
            </a:r>
            <a:r>
              <a:rPr lang="zh-CN" altLang="en-US" sz="1600" dirty="0">
                <a:latin typeface="微软雅黑" panose="020B0503020204020204" pitchFamily="34" charset="-122"/>
                <a:ea typeface="微软雅黑" panose="020B0503020204020204" pitchFamily="34" charset="-122"/>
              </a:rPr>
              <a:t>论文</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篇。</a:t>
            </a:r>
            <a:endParaRPr lang="en-US" altLang="zh-CN" sz="1600" dirty="0">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5DD157E0-91AF-00FB-1B7E-A0D9390DB740}"/>
              </a:ext>
            </a:extLst>
          </p:cNvPr>
          <p:cNvGrpSpPr/>
          <p:nvPr/>
        </p:nvGrpSpPr>
        <p:grpSpPr>
          <a:xfrm>
            <a:off x="5291119" y="1834580"/>
            <a:ext cx="802028" cy="338554"/>
            <a:chOff x="361424" y="2042489"/>
            <a:chExt cx="802028" cy="338554"/>
          </a:xfrm>
        </p:grpSpPr>
        <p:grpSp>
          <p:nvGrpSpPr>
            <p:cNvPr id="77" name="组合 76">
              <a:extLst>
                <a:ext uri="{FF2B5EF4-FFF2-40B4-BE49-F238E27FC236}">
                  <a16:creationId xmlns:a16="http://schemas.microsoft.com/office/drawing/2014/main" id="{F90A23D3-0032-6857-DF87-EEBF2C50AA19}"/>
                </a:ext>
              </a:extLst>
            </p:cNvPr>
            <p:cNvGrpSpPr/>
            <p:nvPr/>
          </p:nvGrpSpPr>
          <p:grpSpPr>
            <a:xfrm>
              <a:off x="361424" y="2056787"/>
              <a:ext cx="802028" cy="309959"/>
              <a:chOff x="183397" y="1923646"/>
              <a:chExt cx="2567569" cy="619920"/>
            </a:xfrm>
          </p:grpSpPr>
          <p:sp>
            <p:nvSpPr>
              <p:cNvPr id="79" name="矩形: 圆角 78">
                <a:extLst>
                  <a:ext uri="{FF2B5EF4-FFF2-40B4-BE49-F238E27FC236}">
                    <a16:creationId xmlns:a16="http://schemas.microsoft.com/office/drawing/2014/main" id="{A0490161-DC60-F9A0-A581-528FC077CC6F}"/>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矩形: 圆角 4">
                <a:extLst>
                  <a:ext uri="{FF2B5EF4-FFF2-40B4-BE49-F238E27FC236}">
                    <a16:creationId xmlns:a16="http://schemas.microsoft.com/office/drawing/2014/main" id="{00DEB8BE-CB77-2459-3F1B-48B6E2565A1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78" name="文本框 77">
              <a:extLst>
                <a:ext uri="{FF2B5EF4-FFF2-40B4-BE49-F238E27FC236}">
                  <a16:creationId xmlns:a16="http://schemas.microsoft.com/office/drawing/2014/main" id="{37EC0302-A699-7DBD-7FCC-DBE49B37714E}"/>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81" name="矩形 80">
            <a:extLst>
              <a:ext uri="{FF2B5EF4-FFF2-40B4-BE49-F238E27FC236}">
                <a16:creationId xmlns:a16="http://schemas.microsoft.com/office/drawing/2014/main" id="{9303CD12-7377-561B-DF8F-CDD38F850971}"/>
              </a:ext>
            </a:extLst>
          </p:cNvPr>
          <p:cNvSpPr/>
          <p:nvPr/>
        </p:nvSpPr>
        <p:spPr>
          <a:xfrm>
            <a:off x="5196638" y="1765474"/>
            <a:ext cx="6768015"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2D57AE9F-56AE-4EA0-4DE2-4C2B60339918}"/>
              </a:ext>
            </a:extLst>
          </p:cNvPr>
          <p:cNvGrpSpPr/>
          <p:nvPr/>
        </p:nvGrpSpPr>
        <p:grpSpPr>
          <a:xfrm>
            <a:off x="5183806" y="1412776"/>
            <a:ext cx="1242764" cy="380810"/>
            <a:chOff x="3731452" y="4863773"/>
            <a:chExt cx="2436558" cy="380810"/>
          </a:xfrm>
        </p:grpSpPr>
        <p:sp>
          <p:nvSpPr>
            <p:cNvPr id="83" name="任意多边形 37">
              <a:extLst>
                <a:ext uri="{FF2B5EF4-FFF2-40B4-BE49-F238E27FC236}">
                  <a16:creationId xmlns:a16="http://schemas.microsoft.com/office/drawing/2014/main" id="{58F6726D-CA8B-0CDA-4BA3-5147E39C03E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84" name="文本框 83">
              <a:extLst>
                <a:ext uri="{FF2B5EF4-FFF2-40B4-BE49-F238E27FC236}">
                  <a16:creationId xmlns:a16="http://schemas.microsoft.com/office/drawing/2014/main" id="{C21F4631-6538-79DF-E502-5E1479D24057}"/>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85" name="组合 84">
            <a:extLst>
              <a:ext uri="{FF2B5EF4-FFF2-40B4-BE49-F238E27FC236}">
                <a16:creationId xmlns:a16="http://schemas.microsoft.com/office/drawing/2014/main" id="{66B8633D-B477-6FDF-84C6-6550D90568B1}"/>
              </a:ext>
            </a:extLst>
          </p:cNvPr>
          <p:cNvGrpSpPr/>
          <p:nvPr/>
        </p:nvGrpSpPr>
        <p:grpSpPr>
          <a:xfrm>
            <a:off x="5287315" y="2528900"/>
            <a:ext cx="802028" cy="338554"/>
            <a:chOff x="361424" y="2042489"/>
            <a:chExt cx="802028" cy="338554"/>
          </a:xfrm>
        </p:grpSpPr>
        <p:grpSp>
          <p:nvGrpSpPr>
            <p:cNvPr id="86" name="组合 85">
              <a:extLst>
                <a:ext uri="{FF2B5EF4-FFF2-40B4-BE49-F238E27FC236}">
                  <a16:creationId xmlns:a16="http://schemas.microsoft.com/office/drawing/2014/main" id="{6C1B6C96-B755-9815-E1CA-FB387780621A}"/>
                </a:ext>
              </a:extLst>
            </p:cNvPr>
            <p:cNvGrpSpPr/>
            <p:nvPr/>
          </p:nvGrpSpPr>
          <p:grpSpPr>
            <a:xfrm>
              <a:off x="361424" y="2056787"/>
              <a:ext cx="802028" cy="309959"/>
              <a:chOff x="183397" y="1923646"/>
              <a:chExt cx="2567569" cy="619920"/>
            </a:xfrm>
          </p:grpSpPr>
          <p:sp>
            <p:nvSpPr>
              <p:cNvPr id="88" name="矩形: 圆角 87">
                <a:extLst>
                  <a:ext uri="{FF2B5EF4-FFF2-40B4-BE49-F238E27FC236}">
                    <a16:creationId xmlns:a16="http://schemas.microsoft.com/office/drawing/2014/main" id="{49F9EE2A-B501-17AF-C11A-47469E1DF2A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矩形: 圆角 4">
                <a:extLst>
                  <a:ext uri="{FF2B5EF4-FFF2-40B4-BE49-F238E27FC236}">
                    <a16:creationId xmlns:a16="http://schemas.microsoft.com/office/drawing/2014/main" id="{5A20FD28-AF74-1620-5FF3-CF5C86126A89}"/>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87" name="文本框 86">
              <a:extLst>
                <a:ext uri="{FF2B5EF4-FFF2-40B4-BE49-F238E27FC236}">
                  <a16:creationId xmlns:a16="http://schemas.microsoft.com/office/drawing/2014/main" id="{72BA7F04-68C0-48FA-4C54-4865DB2EE59A}"/>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graphicFrame>
        <p:nvGraphicFramePr>
          <p:cNvPr id="91" name="表格 91">
            <a:extLst>
              <a:ext uri="{FF2B5EF4-FFF2-40B4-BE49-F238E27FC236}">
                <a16:creationId xmlns:a16="http://schemas.microsoft.com/office/drawing/2014/main" id="{D147B223-DA1A-B726-F5AC-30505075D62E}"/>
              </a:ext>
            </a:extLst>
          </p:cNvPr>
          <p:cNvGraphicFramePr>
            <a:graphicFrameLocks noGrp="1"/>
          </p:cNvGraphicFramePr>
          <p:nvPr>
            <p:extLst>
              <p:ext uri="{D42A27DB-BD31-4B8C-83A1-F6EECF244321}">
                <p14:modId xmlns:p14="http://schemas.microsoft.com/office/powerpoint/2010/main" val="1450349470"/>
              </p:ext>
            </p:extLst>
          </p:nvPr>
        </p:nvGraphicFramePr>
        <p:xfrm>
          <a:off x="5287191" y="3346349"/>
          <a:ext cx="6588000" cy="2494919"/>
        </p:xfrm>
        <a:graphic>
          <a:graphicData uri="http://schemas.openxmlformats.org/drawingml/2006/table">
            <a:tbl>
              <a:tblPr firstRow="1" bandRow="1">
                <a:tableStyleId>{93296810-A885-4BE3-A3E7-6D5BEEA58F35}</a:tableStyleId>
              </a:tblPr>
              <a:tblGrid>
                <a:gridCol w="504000">
                  <a:extLst>
                    <a:ext uri="{9D8B030D-6E8A-4147-A177-3AD203B41FA5}">
                      <a16:colId xmlns:a16="http://schemas.microsoft.com/office/drawing/2014/main" val="1299265190"/>
                    </a:ext>
                  </a:extLst>
                </a:gridCol>
                <a:gridCol w="756000">
                  <a:extLst>
                    <a:ext uri="{9D8B030D-6E8A-4147-A177-3AD203B41FA5}">
                      <a16:colId xmlns:a16="http://schemas.microsoft.com/office/drawing/2014/main" val="3479217679"/>
                    </a:ext>
                  </a:extLst>
                </a:gridCol>
                <a:gridCol w="3168000">
                  <a:extLst>
                    <a:ext uri="{9D8B030D-6E8A-4147-A177-3AD203B41FA5}">
                      <a16:colId xmlns:a16="http://schemas.microsoft.com/office/drawing/2014/main" val="2835376939"/>
                    </a:ext>
                  </a:extLst>
                </a:gridCol>
                <a:gridCol w="504000">
                  <a:extLst>
                    <a:ext uri="{9D8B030D-6E8A-4147-A177-3AD203B41FA5}">
                      <a16:colId xmlns:a16="http://schemas.microsoft.com/office/drawing/2014/main" val="1855487793"/>
                    </a:ext>
                  </a:extLst>
                </a:gridCol>
                <a:gridCol w="828000">
                  <a:extLst>
                    <a:ext uri="{9D8B030D-6E8A-4147-A177-3AD203B41FA5}">
                      <a16:colId xmlns:a16="http://schemas.microsoft.com/office/drawing/2014/main" val="4139634777"/>
                    </a:ext>
                  </a:extLst>
                </a:gridCol>
                <a:gridCol w="828000">
                  <a:extLst>
                    <a:ext uri="{9D8B030D-6E8A-4147-A177-3AD203B41FA5}">
                      <a16:colId xmlns:a16="http://schemas.microsoft.com/office/drawing/2014/main" val="2022559394"/>
                    </a:ext>
                  </a:extLst>
                </a:gridCol>
              </a:tblGrid>
              <a:tr h="47234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排名</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类型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状态</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是否论文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工作相关</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可否获得</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extLst>
                  <a:ext uri="{0D108BD9-81ED-4DB2-BD59-A6C34878D82A}">
                    <a16:rowId xmlns:a16="http://schemas.microsoft.com/office/drawing/2014/main" val="3153813410"/>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p>
                  </a:txBody>
                  <a:tcPr anchor="ctr"/>
                </a:tc>
                <a:tc>
                  <a:txBody>
                    <a:bodyPr/>
                    <a:lstStyle/>
                    <a:p>
                      <a:pPr marL="0" algn="just"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 A  Label-Aware Graph Interaction Model for Joint Multiple Intent Detection and Slot Filling, CCDC 2023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录用</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3915935673"/>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专利</a:t>
                      </a: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李鹏华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黄子恒</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张奕辉</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谢潇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刘学超</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唐培渊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一种基于全局</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局部对比学习的跨语言</a:t>
                      </a:r>
                      <a:r>
                        <a:rPr lang="zh-CN" altLang="en-US" sz="1200" b="1" kern="1200" baseline="0">
                          <a:solidFill>
                            <a:schemeClr val="tx1"/>
                          </a:solidFill>
                          <a:latin typeface="Times New Roman" panose="02020603050405020304" pitchFamily="18" charset="0"/>
                          <a:ea typeface="微软雅黑" panose="020B0503020204020204" pitchFamily="34" charset="-122"/>
                          <a:cs typeface="+mn-cs"/>
                        </a:rPr>
                        <a:t>自然语言理解方法</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受理</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2484012776"/>
                  </a:ext>
                </a:extLst>
              </a:tr>
            </a:tbl>
          </a:graphicData>
        </a:graphic>
      </p:graphicFrame>
    </p:spTree>
    <p:extLst>
      <p:ext uri="{BB962C8B-B14F-4D97-AF65-F5344CB8AC3E}">
        <p14:creationId xmlns:p14="http://schemas.microsoft.com/office/powerpoint/2010/main" val="975186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93493"/>
            <a:ext cx="1219200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rgbClr val="C00000"/>
              </a:solidFill>
            </a:endParaRPr>
          </a:p>
        </p:txBody>
      </p:sp>
      <p:sp>
        <p:nvSpPr>
          <p:cNvPr id="124931" name="TextBox 12"/>
          <p:cNvSpPr txBox="1">
            <a:spLocks noChangeArrowheads="1"/>
          </p:cNvSpPr>
          <p:nvPr/>
        </p:nvSpPr>
        <p:spPr bwMode="auto">
          <a:xfrm>
            <a:off x="1199457" y="1349477"/>
            <a:ext cx="9576708"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8000" dirty="0">
                <a:solidFill>
                  <a:srgbClr val="256A80"/>
                </a:solidFill>
                <a:latin typeface="微软雅黑" panose="020B0503020204020204" pitchFamily="34" charset="-122"/>
                <a:ea typeface="微软雅黑" panose="020B0503020204020204" pitchFamily="34" charset="-122"/>
              </a:rPr>
              <a:t>请各位老师批评指正！</a:t>
            </a:r>
          </a:p>
        </p:txBody>
      </p:sp>
      <p:graphicFrame>
        <p:nvGraphicFramePr>
          <p:cNvPr id="2" name="表格 2">
            <a:extLst>
              <a:ext uri="{FF2B5EF4-FFF2-40B4-BE49-F238E27FC236}">
                <a16:creationId xmlns:a16="http://schemas.microsoft.com/office/drawing/2014/main" id="{11CE6C66-FD7C-DA4D-E73D-856D78912D83}"/>
              </a:ext>
            </a:extLst>
          </p:cNvPr>
          <p:cNvGraphicFramePr>
            <a:graphicFrameLocks noGrp="1"/>
          </p:cNvGraphicFramePr>
          <p:nvPr>
            <p:extLst>
              <p:ext uri="{D42A27DB-BD31-4B8C-83A1-F6EECF244321}">
                <p14:modId xmlns:p14="http://schemas.microsoft.com/office/powerpoint/2010/main" val="718714260"/>
              </p:ext>
            </p:extLst>
          </p:nvPr>
        </p:nvGraphicFramePr>
        <p:xfrm>
          <a:off x="148007" y="2573613"/>
          <a:ext cx="11895985" cy="3951728"/>
        </p:xfrm>
        <a:graphic>
          <a:graphicData uri="http://schemas.openxmlformats.org/drawingml/2006/table">
            <a:tbl>
              <a:tblPr firstRow="1" bandRow="1">
                <a:tableStyleId>{93296810-A885-4BE3-A3E7-6D5BEEA58F35}</a:tableStyleId>
              </a:tblPr>
              <a:tblGrid>
                <a:gridCol w="910974">
                  <a:extLst>
                    <a:ext uri="{9D8B030D-6E8A-4147-A177-3AD203B41FA5}">
                      <a16:colId xmlns:a16="http://schemas.microsoft.com/office/drawing/2014/main" val="1408272539"/>
                    </a:ext>
                  </a:extLst>
                </a:gridCol>
                <a:gridCol w="3520836">
                  <a:extLst>
                    <a:ext uri="{9D8B030D-6E8A-4147-A177-3AD203B41FA5}">
                      <a16:colId xmlns:a16="http://schemas.microsoft.com/office/drawing/2014/main" val="1399941533"/>
                    </a:ext>
                  </a:extLst>
                </a:gridCol>
                <a:gridCol w="4823547">
                  <a:extLst>
                    <a:ext uri="{9D8B030D-6E8A-4147-A177-3AD203B41FA5}">
                      <a16:colId xmlns:a16="http://schemas.microsoft.com/office/drawing/2014/main" val="2305615139"/>
                    </a:ext>
                  </a:extLst>
                </a:gridCol>
                <a:gridCol w="2640628">
                  <a:extLst>
                    <a:ext uri="{9D8B030D-6E8A-4147-A177-3AD203B41FA5}">
                      <a16:colId xmlns:a16="http://schemas.microsoft.com/office/drawing/2014/main" val="12219254"/>
                    </a:ext>
                  </a:extLst>
                </a:gridCol>
              </a:tblGrid>
              <a:tr h="329365">
                <a:tc grid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完成情况</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完成度</a:t>
                      </a:r>
                    </a:p>
                  </a:txBody>
                  <a:tcPr anchor="ctr"/>
                </a:tc>
                <a:extLst>
                  <a:ext uri="{0D108BD9-81ED-4DB2-BD59-A6C34878D82A}">
                    <a16:rowId xmlns:a16="http://schemas.microsoft.com/office/drawing/2014/main" val="55400290"/>
                  </a:ext>
                </a:extLst>
              </a:tr>
              <a:tr h="329365">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研究内容一</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1919438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研究内容二</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78719111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研究内容三</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已完成系统搭建和部分实验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（待完成：一部分消融实验）</a:t>
                      </a:r>
                    </a:p>
                  </a:txBody>
                  <a:tcPr anchor="ctr"/>
                </a:tc>
                <a:extLst>
                  <a:ext uri="{0D108BD9-81ED-4DB2-BD59-A6C34878D82A}">
                    <a16:rowId xmlns:a16="http://schemas.microsoft.com/office/drawing/2014/main" val="4138812153"/>
                  </a:ext>
                </a:extLst>
              </a:tr>
              <a:tr h="649707">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学术指标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自动语音识别模型在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上字错误率不高于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，参数量不高于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25M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的字错误率及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20.4M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TED-LIUM2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11.86%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的词错误率及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20.3M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34717146"/>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自然语言理解模型在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上整体准确率分别不低于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上分别达到了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的整体准确率</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204901383"/>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面向车载嵌入式设备的智能语音对话系统通过率不低于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通过率为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0.47±0.12s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975140962"/>
                  </a:ext>
                </a:extLst>
              </a:tr>
              <a:tr h="32936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成果指标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发表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录用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篇，受理专利</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件</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439422"/>
                  </a:ext>
                </a:extLst>
              </a:tr>
              <a:tr h="329365">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毕业条件</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学分（学位课≥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，总分≥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分，非学位课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分，总计</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5482453"/>
                  </a:ext>
                </a:extLst>
              </a:tr>
              <a:tr h="329365">
                <a:tc v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满足</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0464154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672916"/>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研究目标</a:t>
            </a:r>
            <a:endParaRPr lang="en-US" altLang="zh-CN" cap="all" noProof="1">
              <a:latin typeface="Arial" panose="020B0604020202020204" pitchFamily="34" charset="0"/>
              <a:ea typeface="微软雅黑" panose="020B0503020204020204" pitchFamily="34" charset="-122"/>
              <a:sym typeface="Arial" panose="020B0604020202020204" pitchFamily="34" charset="0"/>
            </a:endParaRPr>
          </a:p>
        </p:txBody>
      </p:sp>
      <p:sp>
        <p:nvSpPr>
          <p:cNvPr id="34822" name="MH_Entry_1"/>
          <p:cNvSpPr txBox="1">
            <a:spLocks noChangeArrowheads="1"/>
          </p:cNvSpPr>
          <p:nvPr>
            <p:custDataLst>
              <p:tags r:id="rId4"/>
            </p:custDataLst>
          </p:nvPr>
        </p:nvSpPr>
        <p:spPr bwMode="auto">
          <a:xfrm>
            <a:off x="6482622" y="3585423"/>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论文工作进度</a:t>
            </a:r>
          </a:p>
        </p:txBody>
      </p:sp>
      <p:sp>
        <p:nvSpPr>
          <p:cNvPr id="33" name="MH_Number_1"/>
          <p:cNvSpPr/>
          <p:nvPr>
            <p:custDataLst>
              <p:tags r:id="rId5"/>
            </p:custDataLst>
          </p:nvPr>
        </p:nvSpPr>
        <p:spPr>
          <a:xfrm>
            <a:off x="5754959" y="2670562"/>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4455834"/>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4509809"/>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学术指标与成果指标</a:t>
            </a:r>
          </a:p>
        </p:txBody>
      </p:sp>
      <p:sp>
        <p:nvSpPr>
          <p:cNvPr id="8" name="MH_Number_2"/>
          <p:cNvSpPr/>
          <p:nvPr>
            <p:custDataLst>
              <p:tags r:id="rId8"/>
            </p:custDataLst>
          </p:nvPr>
        </p:nvSpPr>
        <p:spPr>
          <a:xfrm>
            <a:off x="5754959" y="3579073"/>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6247527" y="3107269"/>
            <a:ext cx="3170129"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研究目标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6BF2970F-9F6E-1ABA-39C8-DE1BA75F78E9}"/>
              </a:ext>
            </a:extLst>
          </p:cNvPr>
          <p:cNvSpPr txBox="1"/>
          <p:nvPr/>
        </p:nvSpPr>
        <p:spPr>
          <a:xfrm>
            <a:off x="192081" y="1448780"/>
            <a:ext cx="6096276" cy="1023742"/>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随着智能汽车的兴起，车载语音交互成为继通讯社交、智能家居之后的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第三大应用场景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。智能语音交互已经成为汽车的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标准化配置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之一。各大企业也相继推出了自主研发的车载语音对话系统。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下 4">
            <a:extLst>
              <a:ext uri="{FF2B5EF4-FFF2-40B4-BE49-F238E27FC236}">
                <a16:creationId xmlns:a16="http://schemas.microsoft.com/office/drawing/2014/main" id="{A8A118F0-EEEE-9ACF-39D4-12DD3A58C4CE}"/>
              </a:ext>
            </a:extLst>
          </p:cNvPr>
          <p:cNvSpPr/>
          <p:nvPr/>
        </p:nvSpPr>
        <p:spPr>
          <a:xfrm>
            <a:off x="2675620" y="24568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B8F5E2E-0FDE-45F3-27F2-F54061731FA0}"/>
              </a:ext>
            </a:extLst>
          </p:cNvPr>
          <p:cNvSpPr txBox="1"/>
          <p:nvPr/>
        </p:nvSpPr>
        <p:spPr>
          <a:xfrm>
            <a:off x="192081" y="4761148"/>
            <a:ext cx="6096275" cy="1670073"/>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面向计算资源有限的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车载嵌入式设备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，重点研究针对自动语音识别、自然语言理解的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技术创新应用方法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开发相应的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轻量化神经网络</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，探索以</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离线方式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运行的车载智能语音对话平台搭建；</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实现</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数据安全、自然实时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的语音对话。</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206417F7-0720-39C2-9A51-3DEAA1A497F8}"/>
              </a:ext>
            </a:extLst>
          </p:cNvPr>
          <p:cNvSpPr txBox="1"/>
          <p:nvPr/>
        </p:nvSpPr>
        <p:spPr>
          <a:xfrm>
            <a:off x="192082" y="2780928"/>
            <a:ext cx="6096276" cy="1670073"/>
          </a:xfrm>
          <a:prstGeom prst="rect">
            <a:avLst/>
          </a:prstGeom>
          <a:noFill/>
          <a:ln w="9525">
            <a:noFill/>
          </a:ln>
        </p:spPr>
        <p:txBody>
          <a:bodyPr wrap="square">
            <a:spAutoFit/>
          </a:bodyPr>
          <a:lstStyle/>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然而，基于深度学习的模型需要消耗庞大的计算资源才能快速运行。当前主流车载语音对话系统均采用</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端”方式运行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：即将数据传输至云端服务器进行处理。此种运行方式存在着一定的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实现深度学习下的语音对话技术在车载平台上的</a:t>
            </a:r>
            <a:r>
              <a:rPr lang="zh-CN" altLang="en-US" sz="1400" dirty="0">
                <a:solidFill>
                  <a:srgbClr val="C00000"/>
                </a:solidFill>
                <a:latin typeface="微软雅黑" panose="020B0503020204020204" pitchFamily="34" charset="-122"/>
                <a:ea typeface="微软雅黑" panose="020B0503020204020204" pitchFamily="34" charset="-122"/>
              </a:rPr>
              <a:t>高可靠性、强实时性</a:t>
            </a:r>
            <a:r>
              <a:rPr lang="zh-CN" altLang="en-US" sz="1400" dirty="0">
                <a:latin typeface="微软雅黑" panose="020B0503020204020204" pitchFamily="34" charset="-122"/>
                <a:ea typeface="微软雅黑" panose="020B0503020204020204" pitchFamily="34" charset="-122"/>
              </a:rPr>
              <a:t>应用，研发</a:t>
            </a:r>
            <a:r>
              <a:rPr lang="zh-CN" altLang="en-US" sz="1400" dirty="0">
                <a:solidFill>
                  <a:srgbClr val="C00000"/>
                </a:solidFill>
                <a:latin typeface="微软雅黑" panose="020B0503020204020204" pitchFamily="34" charset="-122"/>
                <a:ea typeface="微软雅黑" panose="020B0503020204020204" pitchFamily="34" charset="-122"/>
              </a:rPr>
              <a:t>离线条件</a:t>
            </a:r>
            <a:r>
              <a:rPr lang="zh-CN" altLang="en-US" sz="1400" dirty="0">
                <a:latin typeface="微软雅黑" panose="020B0503020204020204" pitchFamily="34" charset="-122"/>
                <a:ea typeface="微软雅黑" panose="020B0503020204020204" pitchFamily="34" charset="-122"/>
              </a:rPr>
              <a:t>下的智能语音对话是有效的技术途径。</a:t>
            </a:r>
            <a:endParaRPr lang="en-US" altLang="zh-CN" sz="1400" dirty="0">
              <a:latin typeface="微软雅黑" panose="020B0503020204020204" pitchFamily="34" charset="-122"/>
              <a:ea typeface="微软雅黑" panose="020B0503020204020204" pitchFamily="34" charset="-122"/>
            </a:endParaRPr>
          </a:p>
        </p:txBody>
      </p:sp>
      <p:sp>
        <p:nvSpPr>
          <p:cNvPr id="11" name="箭头: 下 10">
            <a:extLst>
              <a:ext uri="{FF2B5EF4-FFF2-40B4-BE49-F238E27FC236}">
                <a16:creationId xmlns:a16="http://schemas.microsoft.com/office/drawing/2014/main" id="{607F6FBF-DC59-8B94-3D39-C112C261312D}"/>
              </a:ext>
            </a:extLst>
          </p:cNvPr>
          <p:cNvSpPr/>
          <p:nvPr/>
        </p:nvSpPr>
        <p:spPr>
          <a:xfrm>
            <a:off x="2675620" y="4473116"/>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74D1E3F-4391-C8CB-D3DE-B493811FEE1D}"/>
              </a:ext>
            </a:extLst>
          </p:cNvPr>
          <p:cNvSpPr txBox="1"/>
          <p:nvPr/>
        </p:nvSpPr>
        <p:spPr>
          <a:xfrm>
            <a:off x="6690872" y="2852599"/>
            <a:ext cx="2142479"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车载语音市场发展趋势</a:t>
            </a:r>
            <a:endParaRPr lang="zh-CN" altLang="en-US" sz="1200" dirty="0"/>
          </a:p>
        </p:txBody>
      </p:sp>
      <p:sp>
        <p:nvSpPr>
          <p:cNvPr id="13" name="文本框 12">
            <a:extLst>
              <a:ext uri="{FF2B5EF4-FFF2-40B4-BE49-F238E27FC236}">
                <a16:creationId xmlns:a16="http://schemas.microsoft.com/office/drawing/2014/main" id="{625E55A9-9C26-4C39-D70A-2CD3DEB99666}"/>
              </a:ext>
            </a:extLst>
          </p:cNvPr>
          <p:cNvSpPr txBox="1"/>
          <p:nvPr/>
        </p:nvSpPr>
        <p:spPr>
          <a:xfrm>
            <a:off x="9814950" y="2852599"/>
            <a:ext cx="16219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1.2 </a:t>
            </a:r>
            <a:r>
              <a:rPr lang="zh-CN" altLang="en-US" sz="1200" dirty="0">
                <a:latin typeface="微软雅黑" panose="020B0503020204020204" pitchFamily="34" charset="-122"/>
                <a:ea typeface="微软雅黑" panose="020B0503020204020204" pitchFamily="34" charset="-122"/>
              </a:rPr>
              <a:t>车载语音交互</a:t>
            </a:r>
          </a:p>
        </p:txBody>
      </p:sp>
      <p:sp>
        <p:nvSpPr>
          <p:cNvPr id="14" name="文本框 13">
            <a:extLst>
              <a:ext uri="{FF2B5EF4-FFF2-40B4-BE49-F238E27FC236}">
                <a16:creationId xmlns:a16="http://schemas.microsoft.com/office/drawing/2014/main" id="{ECFD5BF6-872C-3FBF-A21B-F03732DD02C1}"/>
              </a:ext>
            </a:extLst>
          </p:cNvPr>
          <p:cNvSpPr txBox="1"/>
          <p:nvPr/>
        </p:nvSpPr>
        <p:spPr>
          <a:xfrm>
            <a:off x="6988025" y="4617648"/>
            <a:ext cx="1548172"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1.3 </a:t>
            </a:r>
            <a:r>
              <a:rPr lang="zh-CN" altLang="en-US" sz="1200" dirty="0">
                <a:latin typeface="微软雅黑" panose="020B0503020204020204" pitchFamily="34" charset="-122"/>
                <a:ea typeface="微软雅黑" panose="020B0503020204020204" pitchFamily="34" charset="-122"/>
              </a:rPr>
              <a:t>数据安全隐患</a:t>
            </a:r>
            <a:endParaRPr lang="zh-CN" altLang="en-US" sz="1200" dirty="0"/>
          </a:p>
        </p:txBody>
      </p:sp>
      <p:sp>
        <p:nvSpPr>
          <p:cNvPr id="16" name="文本框 15">
            <a:extLst>
              <a:ext uri="{FF2B5EF4-FFF2-40B4-BE49-F238E27FC236}">
                <a16:creationId xmlns:a16="http://schemas.microsoft.com/office/drawing/2014/main" id="{9B002A21-5525-5106-3B6A-F020752A3D19}"/>
              </a:ext>
            </a:extLst>
          </p:cNvPr>
          <p:cNvSpPr txBox="1"/>
          <p:nvPr/>
        </p:nvSpPr>
        <p:spPr>
          <a:xfrm>
            <a:off x="9774407" y="4617647"/>
            <a:ext cx="170306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1.4 </a:t>
            </a:r>
            <a:r>
              <a:rPr lang="zh-CN" altLang="en-US" sz="1200" dirty="0">
                <a:latin typeface="微软雅黑" panose="020B0503020204020204" pitchFamily="34" charset="-122"/>
                <a:ea typeface="微软雅黑" panose="020B0503020204020204" pitchFamily="34" charset="-122"/>
              </a:rPr>
              <a:t>车载嵌入式设备</a:t>
            </a:r>
            <a:endParaRPr lang="zh-CN" altLang="en-US" sz="1200" dirty="0"/>
          </a:p>
        </p:txBody>
      </p:sp>
      <p:sp>
        <p:nvSpPr>
          <p:cNvPr id="21" name="文本框 20">
            <a:extLst>
              <a:ext uri="{FF2B5EF4-FFF2-40B4-BE49-F238E27FC236}">
                <a16:creationId xmlns:a16="http://schemas.microsoft.com/office/drawing/2014/main" id="{2320BB02-10CC-0FC6-8558-0C0DFC116763}"/>
              </a:ext>
            </a:extLst>
          </p:cNvPr>
          <p:cNvSpPr txBox="1"/>
          <p:nvPr/>
        </p:nvSpPr>
        <p:spPr>
          <a:xfrm>
            <a:off x="7847851" y="6331372"/>
            <a:ext cx="266085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1.5 </a:t>
            </a:r>
            <a:r>
              <a:rPr lang="zh-CN" altLang="en-US" sz="1200" dirty="0">
                <a:latin typeface="微软雅黑" panose="020B0503020204020204" pitchFamily="34" charset="-122"/>
                <a:ea typeface="微软雅黑" panose="020B0503020204020204" pitchFamily="34" charset="-122"/>
              </a:rPr>
              <a:t>离线运行的车载语音对话平台</a:t>
            </a:r>
            <a:endParaRPr lang="zh-CN" altLang="en-US" sz="1200" dirty="0"/>
          </a:p>
        </p:txBody>
      </p:sp>
      <p:pic>
        <p:nvPicPr>
          <p:cNvPr id="22" name="图片 21" descr="图表&#10;&#10;描述已自动生成">
            <a:extLst>
              <a:ext uri="{FF2B5EF4-FFF2-40B4-BE49-F238E27FC236}">
                <a16:creationId xmlns:a16="http://schemas.microsoft.com/office/drawing/2014/main" id="{E3CFF4F2-4D61-BED4-989E-3B1797E0E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065" y="1592172"/>
            <a:ext cx="1950092" cy="1260000"/>
          </a:xfrm>
          <a:prstGeom prst="rect">
            <a:avLst/>
          </a:prstGeom>
        </p:spPr>
      </p:pic>
      <p:pic>
        <p:nvPicPr>
          <p:cNvPr id="24" name="图片 23" descr="电脑游戏的汽车&#10;&#10;中度可信度描述已自动生成">
            <a:extLst>
              <a:ext uri="{FF2B5EF4-FFF2-40B4-BE49-F238E27FC236}">
                <a16:creationId xmlns:a16="http://schemas.microsoft.com/office/drawing/2014/main" id="{C5A89C84-71F7-F36C-0609-151A8716D6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5280" y="1592172"/>
            <a:ext cx="1741320" cy="1260000"/>
          </a:xfrm>
          <a:prstGeom prst="rect">
            <a:avLst/>
          </a:prstGeom>
        </p:spPr>
      </p:pic>
      <p:pic>
        <p:nvPicPr>
          <p:cNvPr id="25" name="图片 24" descr="桌子上的广告&#10;&#10;低可信度描述已自动生成">
            <a:extLst>
              <a:ext uri="{FF2B5EF4-FFF2-40B4-BE49-F238E27FC236}">
                <a16:creationId xmlns:a16="http://schemas.microsoft.com/office/drawing/2014/main" id="{ECB49652-88F9-25D2-D003-5DD604CF95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165" y="3284984"/>
            <a:ext cx="1891892" cy="1260000"/>
          </a:xfrm>
          <a:prstGeom prst="rect">
            <a:avLst/>
          </a:prstGeom>
        </p:spPr>
      </p:pic>
      <p:pic>
        <p:nvPicPr>
          <p:cNvPr id="26" name="图片 25" descr="卡通人物&#10;&#10;描述已自动生成">
            <a:extLst>
              <a:ext uri="{FF2B5EF4-FFF2-40B4-BE49-F238E27FC236}">
                <a16:creationId xmlns:a16="http://schemas.microsoft.com/office/drawing/2014/main" id="{D30F719A-71F9-7FF1-CB4B-A44552A5335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82" t="6069" r="13562" b="4851"/>
          <a:stretch/>
        </p:blipFill>
        <p:spPr>
          <a:xfrm>
            <a:off x="9901128" y="3284984"/>
            <a:ext cx="1449625" cy="1260000"/>
          </a:xfrm>
          <a:prstGeom prst="rect">
            <a:avLst/>
          </a:prstGeom>
        </p:spPr>
      </p:pic>
      <p:pic>
        <p:nvPicPr>
          <p:cNvPr id="27" name="图片 26">
            <a:extLst>
              <a:ext uri="{FF2B5EF4-FFF2-40B4-BE49-F238E27FC236}">
                <a16:creationId xmlns:a16="http://schemas.microsoft.com/office/drawing/2014/main" id="{A645776E-1A11-5C20-7579-67DE58673E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6956" y="4983009"/>
            <a:ext cx="3462640" cy="126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3" name="直接箭头连接符 2">
            <a:extLst>
              <a:ext uri="{FF2B5EF4-FFF2-40B4-BE49-F238E27FC236}">
                <a16:creationId xmlns:a16="http://schemas.microsoft.com/office/drawing/2014/main" id="{658D8E26-EA7C-FB3F-08C1-53FFCCE2EC13}"/>
              </a:ext>
            </a:extLst>
          </p:cNvPr>
          <p:cNvCxnSpPr>
            <a:cxnSpLocks/>
          </p:cNvCxnSpPr>
          <p:nvPr/>
        </p:nvCxnSpPr>
        <p:spPr>
          <a:xfrm>
            <a:off x="192082" y="2785801"/>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F9015C1-08C5-7536-7E0F-0FC6CB1172E5}"/>
              </a:ext>
            </a:extLst>
          </p:cNvPr>
          <p:cNvSpPr/>
          <p:nvPr/>
        </p:nvSpPr>
        <p:spPr>
          <a:xfrm>
            <a:off x="192082" y="1484784"/>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自动语音识别</a:t>
            </a:r>
          </a:p>
        </p:txBody>
      </p:sp>
      <p:sp>
        <p:nvSpPr>
          <p:cNvPr id="5" name="文本框 4">
            <a:extLst>
              <a:ext uri="{FF2B5EF4-FFF2-40B4-BE49-F238E27FC236}">
                <a16:creationId xmlns:a16="http://schemas.microsoft.com/office/drawing/2014/main" id="{32EE46A5-8407-92D2-5DEA-4B9B2799B399}"/>
              </a:ext>
            </a:extLst>
          </p:cNvPr>
          <p:cNvSpPr txBox="1"/>
          <p:nvPr/>
        </p:nvSpPr>
        <p:spPr>
          <a:xfrm>
            <a:off x="187950" y="3102345"/>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高斯混合模型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GMM-HMM</a:t>
            </a:r>
            <a:r>
              <a:rPr lang="zh-CN" altLang="en-US" sz="1400" dirty="0">
                <a:latin typeface="微软雅黑" panose="020B0503020204020204" pitchFamily="34" charset="-122"/>
                <a:ea typeface="微软雅黑" panose="020B0503020204020204" pitchFamily="34" charset="-122"/>
              </a:rPr>
              <a:t>）</a:t>
            </a:r>
          </a:p>
        </p:txBody>
      </p:sp>
      <p:cxnSp>
        <p:nvCxnSpPr>
          <p:cNvPr id="6" name="直接连接符 5">
            <a:extLst>
              <a:ext uri="{FF2B5EF4-FFF2-40B4-BE49-F238E27FC236}">
                <a16:creationId xmlns:a16="http://schemas.microsoft.com/office/drawing/2014/main" id="{985DF4A0-132F-581A-2CC1-4D041B4172B5}"/>
              </a:ext>
            </a:extLst>
          </p:cNvPr>
          <p:cNvCxnSpPr>
            <a:cxnSpLocks/>
          </p:cNvCxnSpPr>
          <p:nvPr/>
        </p:nvCxnSpPr>
        <p:spPr>
          <a:xfrm>
            <a:off x="982725" y="2785801"/>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B0E97F1-2DB8-6534-F6E4-56F2CC9C00E0}"/>
              </a:ext>
            </a:extLst>
          </p:cNvPr>
          <p:cNvSpPr txBox="1"/>
          <p:nvPr/>
        </p:nvSpPr>
        <p:spPr>
          <a:xfrm>
            <a:off x="1334162" y="2060848"/>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深度神经网络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DNN-HMM</a:t>
            </a:r>
            <a:r>
              <a:rPr lang="zh-CN" altLang="en-US" sz="1400" dirty="0">
                <a:latin typeface="微软雅黑" panose="020B0503020204020204" pitchFamily="34" charset="-122"/>
                <a:ea typeface="微软雅黑" panose="020B0503020204020204" pitchFamily="34" charset="-122"/>
              </a:rPr>
              <a:t>）</a:t>
            </a:r>
          </a:p>
        </p:txBody>
      </p:sp>
      <p:cxnSp>
        <p:nvCxnSpPr>
          <p:cNvPr id="11" name="直接连接符 10">
            <a:extLst>
              <a:ext uri="{FF2B5EF4-FFF2-40B4-BE49-F238E27FC236}">
                <a16:creationId xmlns:a16="http://schemas.microsoft.com/office/drawing/2014/main" id="{3DF75DF9-7245-D38B-26DF-1ECCEFFAD06D}"/>
              </a:ext>
            </a:extLst>
          </p:cNvPr>
          <p:cNvCxnSpPr>
            <a:cxnSpLocks/>
            <a:endCxn id="8" idx="2"/>
          </p:cNvCxnSpPr>
          <p:nvPr/>
        </p:nvCxnSpPr>
        <p:spPr>
          <a:xfrm flipV="1">
            <a:off x="2706969" y="2584068"/>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21FB97B-28B0-F20E-589D-52CEED85EAE2}"/>
              </a:ext>
            </a:extLst>
          </p:cNvPr>
          <p:cNvSpPr txBox="1"/>
          <p:nvPr/>
        </p:nvSpPr>
        <p:spPr>
          <a:xfrm>
            <a:off x="4359251" y="3087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基于联结时序分类</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的端到端模型</a:t>
            </a:r>
            <a:endParaRPr lang="en-US" altLang="zh-CN"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7DB75DB-D823-B998-027B-5BC75F08699C}"/>
              </a:ext>
            </a:extLst>
          </p:cNvPr>
          <p:cNvSpPr txBox="1"/>
          <p:nvPr/>
        </p:nvSpPr>
        <p:spPr>
          <a:xfrm>
            <a:off x="4359251" y="2060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基于注意力机制</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的序列到序列模型</a:t>
            </a:r>
            <a:endParaRPr lang="en-US" altLang="zh-CN" sz="1400" dirty="0">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231F247C-8128-0E82-7A2B-FFEDB8BF0A45}"/>
              </a:ext>
            </a:extLst>
          </p:cNvPr>
          <p:cNvCxnSpPr>
            <a:cxnSpLocks/>
          </p:cNvCxnSpPr>
          <p:nvPr/>
        </p:nvCxnSpPr>
        <p:spPr>
          <a:xfrm>
            <a:off x="5191367" y="2785802"/>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21B067D-73E1-66D8-E310-C52C6EDDFA7D}"/>
              </a:ext>
            </a:extLst>
          </p:cNvPr>
          <p:cNvCxnSpPr>
            <a:cxnSpLocks/>
          </p:cNvCxnSpPr>
          <p:nvPr/>
        </p:nvCxnSpPr>
        <p:spPr>
          <a:xfrm flipV="1">
            <a:off x="5192531" y="2584067"/>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EA7BF302-7FA9-8D52-BA7B-50E31292B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4042" y="2557222"/>
            <a:ext cx="1900800" cy="1080000"/>
          </a:xfrm>
          <a:prstGeom prst="rect">
            <a:avLst/>
          </a:prstGeom>
        </p:spPr>
      </p:pic>
      <p:sp>
        <p:nvSpPr>
          <p:cNvPr id="20" name="文本框 19">
            <a:extLst>
              <a:ext uri="{FF2B5EF4-FFF2-40B4-BE49-F238E27FC236}">
                <a16:creationId xmlns:a16="http://schemas.microsoft.com/office/drawing/2014/main" id="{BCCC358A-6FCD-3A0F-A69E-C7BFB3DE170C}"/>
              </a:ext>
            </a:extLst>
          </p:cNvPr>
          <p:cNvSpPr txBox="1"/>
          <p:nvPr/>
        </p:nvSpPr>
        <p:spPr>
          <a:xfrm>
            <a:off x="6686284" y="1628800"/>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基于注意力机制的序列到序列模型具有模型简单、联合训练、直接输出和无需强制数据对齐等优点</a:t>
            </a:r>
            <a:r>
              <a:rPr lang="en-US" altLang="zh-CN" sz="1400" baseline="30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。但是模型存在</a:t>
            </a:r>
            <a:r>
              <a:rPr lang="zh-CN" altLang="en-US" sz="1400" dirty="0">
                <a:solidFill>
                  <a:srgbClr val="C00000"/>
                </a:solidFill>
                <a:latin typeface="微软雅黑" panose="020B0503020204020204" pitchFamily="34" charset="-122"/>
                <a:ea typeface="微软雅黑" panose="020B0503020204020204" pitchFamily="34" charset="-122"/>
              </a:rPr>
              <a:t>参数量庞大、计算复杂、难以部署</a:t>
            </a:r>
            <a:r>
              <a:rPr lang="zh-CN" altLang="en-US" sz="1400" dirty="0">
                <a:latin typeface="微软雅黑" panose="020B0503020204020204" pitchFamily="34" charset="-122"/>
                <a:ea typeface="微软雅黑" panose="020B0503020204020204" pitchFamily="34" charset="-122"/>
              </a:rPr>
              <a:t>等缺点。</a:t>
            </a:r>
            <a:endParaRPr lang="en-US" altLang="zh-CN"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393C009D-3853-A8D2-908C-3D830A96D7A6}"/>
              </a:ext>
            </a:extLst>
          </p:cNvPr>
          <p:cNvSpPr/>
          <p:nvPr/>
        </p:nvSpPr>
        <p:spPr>
          <a:xfrm>
            <a:off x="4223792" y="1966827"/>
            <a:ext cx="1877483" cy="163397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C05DDB7-77DA-CE8A-CDD2-0EF700940B3C}"/>
              </a:ext>
            </a:extLst>
          </p:cNvPr>
          <p:cNvSpPr/>
          <p:nvPr/>
        </p:nvSpPr>
        <p:spPr>
          <a:xfrm>
            <a:off x="4712483" y="1808820"/>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端到端</a:t>
            </a:r>
          </a:p>
        </p:txBody>
      </p:sp>
      <p:pic>
        <p:nvPicPr>
          <p:cNvPr id="23" name="图片 22">
            <a:extLst>
              <a:ext uri="{FF2B5EF4-FFF2-40B4-BE49-F238E27FC236}">
                <a16:creationId xmlns:a16="http://schemas.microsoft.com/office/drawing/2014/main" id="{FEB56875-B85D-74A9-25F4-139A18D801F9}"/>
              </a:ext>
            </a:extLst>
          </p:cNvPr>
          <p:cNvPicPr>
            <a:picLocks noChangeAspect="1"/>
          </p:cNvPicPr>
          <p:nvPr/>
        </p:nvPicPr>
        <p:blipFill rotWithShape="1">
          <a:blip r:embed="rId4"/>
          <a:srcRect r="4343"/>
          <a:stretch/>
        </p:blipFill>
        <p:spPr>
          <a:xfrm>
            <a:off x="8732055" y="2746121"/>
            <a:ext cx="3124586" cy="709022"/>
          </a:xfrm>
          <a:prstGeom prst="rect">
            <a:avLst/>
          </a:prstGeom>
        </p:spPr>
      </p:pic>
      <p:sp>
        <p:nvSpPr>
          <p:cNvPr id="24" name="矩形 23">
            <a:extLst>
              <a:ext uri="{FF2B5EF4-FFF2-40B4-BE49-F238E27FC236}">
                <a16:creationId xmlns:a16="http://schemas.microsoft.com/office/drawing/2014/main" id="{91BBE97D-78E2-824B-FB31-454DB652D7A5}"/>
              </a:ext>
            </a:extLst>
          </p:cNvPr>
          <p:cNvSpPr/>
          <p:nvPr/>
        </p:nvSpPr>
        <p:spPr>
          <a:xfrm>
            <a:off x="192082" y="3709528"/>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自然语言理解</a:t>
            </a:r>
          </a:p>
        </p:txBody>
      </p:sp>
      <p:cxnSp>
        <p:nvCxnSpPr>
          <p:cNvPr id="25" name="直接箭头连接符 24">
            <a:extLst>
              <a:ext uri="{FF2B5EF4-FFF2-40B4-BE49-F238E27FC236}">
                <a16:creationId xmlns:a16="http://schemas.microsoft.com/office/drawing/2014/main" id="{E477D239-E1EE-8A9D-D8B4-95E38E8D5484}"/>
              </a:ext>
            </a:extLst>
          </p:cNvPr>
          <p:cNvCxnSpPr>
            <a:cxnSpLocks/>
          </p:cNvCxnSpPr>
          <p:nvPr/>
        </p:nvCxnSpPr>
        <p:spPr>
          <a:xfrm>
            <a:off x="192082" y="5029396"/>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780B2CD-65C0-F3E9-CD05-5B8A3C54DC6C}"/>
              </a:ext>
            </a:extLst>
          </p:cNvPr>
          <p:cNvSpPr txBox="1"/>
          <p:nvPr/>
        </p:nvSpPr>
        <p:spPr>
          <a:xfrm>
            <a:off x="192082" y="5327862"/>
            <a:ext cx="1877482"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基于独立建模的方法</a:t>
            </a:r>
          </a:p>
        </p:txBody>
      </p:sp>
      <p:cxnSp>
        <p:nvCxnSpPr>
          <p:cNvPr id="27" name="直接连接符 26">
            <a:extLst>
              <a:ext uri="{FF2B5EF4-FFF2-40B4-BE49-F238E27FC236}">
                <a16:creationId xmlns:a16="http://schemas.microsoft.com/office/drawing/2014/main" id="{91F733E1-9EAB-CA42-E3FA-2BC8353F4D75}"/>
              </a:ext>
            </a:extLst>
          </p:cNvPr>
          <p:cNvCxnSpPr>
            <a:cxnSpLocks/>
          </p:cNvCxnSpPr>
          <p:nvPr/>
        </p:nvCxnSpPr>
        <p:spPr>
          <a:xfrm>
            <a:off x="982725" y="5029396"/>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974253-AFC8-95F1-5FDD-A80179062D08}"/>
              </a:ext>
            </a:extLst>
          </p:cNvPr>
          <p:cNvSpPr txBox="1"/>
          <p:nvPr/>
        </p:nvSpPr>
        <p:spPr>
          <a:xfrm>
            <a:off x="1955540" y="4387616"/>
            <a:ext cx="216023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基于隐式联合建模的方法</a:t>
            </a:r>
          </a:p>
        </p:txBody>
      </p:sp>
      <p:cxnSp>
        <p:nvCxnSpPr>
          <p:cNvPr id="29" name="直接连接符 28">
            <a:extLst>
              <a:ext uri="{FF2B5EF4-FFF2-40B4-BE49-F238E27FC236}">
                <a16:creationId xmlns:a16="http://schemas.microsoft.com/office/drawing/2014/main" id="{0F79935B-618B-F2FB-103A-2B90B31F8A21}"/>
              </a:ext>
            </a:extLst>
          </p:cNvPr>
          <p:cNvCxnSpPr>
            <a:cxnSpLocks/>
          </p:cNvCxnSpPr>
          <p:nvPr/>
        </p:nvCxnSpPr>
        <p:spPr>
          <a:xfrm flipV="1">
            <a:off x="3035659" y="4827662"/>
            <a:ext cx="0" cy="20173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F2125BC-7D02-7701-6482-39AD30BFC20C}"/>
              </a:ext>
            </a:extLst>
          </p:cNvPr>
          <p:cNvSpPr txBox="1"/>
          <p:nvPr/>
        </p:nvSpPr>
        <p:spPr>
          <a:xfrm>
            <a:off x="3863752" y="4323876"/>
            <a:ext cx="2710348"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Bidirectional Interaction</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C04533A-4E9A-9A31-19EB-8E0C491CDC2A}"/>
              </a:ext>
            </a:extLst>
          </p:cNvPr>
          <p:cNvCxnSpPr>
            <a:cxnSpLocks/>
          </p:cNvCxnSpPr>
          <p:nvPr/>
        </p:nvCxnSpPr>
        <p:spPr>
          <a:xfrm flipV="1">
            <a:off x="5218926" y="4827662"/>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BEC5A42-40F8-7EE0-CEA8-EBA3D3CB8123}"/>
              </a:ext>
            </a:extLst>
          </p:cNvPr>
          <p:cNvSpPr/>
          <p:nvPr/>
        </p:nvSpPr>
        <p:spPr>
          <a:xfrm>
            <a:off x="1955543" y="4141577"/>
            <a:ext cx="4500493" cy="170950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7E7E91A9-39F4-C016-19AC-CE1759F66690}"/>
              </a:ext>
            </a:extLst>
          </p:cNvPr>
          <p:cNvSpPr/>
          <p:nvPr/>
        </p:nvSpPr>
        <p:spPr>
          <a:xfrm>
            <a:off x="3761508" y="394604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联合建模</a:t>
            </a:r>
          </a:p>
        </p:txBody>
      </p:sp>
      <p:sp>
        <p:nvSpPr>
          <p:cNvPr id="36" name="文本框 35">
            <a:extLst>
              <a:ext uri="{FF2B5EF4-FFF2-40B4-BE49-F238E27FC236}">
                <a16:creationId xmlns:a16="http://schemas.microsoft.com/office/drawing/2014/main" id="{30AD7C51-1148-E68F-462C-C2C00A73738E}"/>
              </a:ext>
            </a:extLst>
          </p:cNvPr>
          <p:cNvSpPr txBox="1"/>
          <p:nvPr/>
        </p:nvSpPr>
        <p:spPr>
          <a:xfrm>
            <a:off x="3031128" y="5327862"/>
            <a:ext cx="216023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Single Interaction</a:t>
            </a:r>
            <a:r>
              <a:rPr lang="zh-CN" altLang="en-US" sz="1400" dirty="0">
                <a:latin typeface="微软雅黑" panose="020B0503020204020204" pitchFamily="34" charset="-122"/>
                <a:ea typeface="微软雅黑" panose="020B0503020204020204" pitchFamily="34" charset="-122"/>
              </a:rPr>
              <a:t>）</a:t>
            </a:r>
          </a:p>
        </p:txBody>
      </p:sp>
      <p:sp>
        <p:nvSpPr>
          <p:cNvPr id="37" name="文本框 36">
            <a:extLst>
              <a:ext uri="{FF2B5EF4-FFF2-40B4-BE49-F238E27FC236}">
                <a16:creationId xmlns:a16="http://schemas.microsoft.com/office/drawing/2014/main" id="{CB6E350A-E336-4C79-A5CC-6F97B915C81A}"/>
              </a:ext>
            </a:extLst>
          </p:cNvPr>
          <p:cNvSpPr txBox="1"/>
          <p:nvPr/>
        </p:nvSpPr>
        <p:spPr>
          <a:xfrm>
            <a:off x="6686284" y="3984562"/>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基于显式联合建模的方法构建了交互模块，子任务间存在信息交互通道，使得模型性能有了进一步的提高</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。但是该类模型在交互模块中没有高效的信息融合手段，导致模型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38" name="图片 37" descr="图表, 散点图&#10;&#10;描述已自动生成">
            <a:extLst>
              <a:ext uri="{FF2B5EF4-FFF2-40B4-BE49-F238E27FC236}">
                <a16:creationId xmlns:a16="http://schemas.microsoft.com/office/drawing/2014/main" id="{8008B119-8686-9E79-FAD8-2D64E497D0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3904" y="5049180"/>
            <a:ext cx="1137363" cy="828000"/>
          </a:xfrm>
          <a:prstGeom prst="rect">
            <a:avLst/>
          </a:prstGeom>
        </p:spPr>
      </p:pic>
      <p:pic>
        <p:nvPicPr>
          <p:cNvPr id="40" name="图片 39" descr="图表, 散点图&#10;&#10;描述已自动生成">
            <a:extLst>
              <a:ext uri="{FF2B5EF4-FFF2-40B4-BE49-F238E27FC236}">
                <a16:creationId xmlns:a16="http://schemas.microsoft.com/office/drawing/2014/main" id="{A589A4DC-B170-5FFE-F7E0-290A7005C6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890"/>
          <a:stretch/>
        </p:blipFill>
        <p:spPr>
          <a:xfrm>
            <a:off x="10399415" y="5049180"/>
            <a:ext cx="1457226" cy="828000"/>
          </a:xfrm>
          <a:prstGeom prst="rect">
            <a:avLst/>
          </a:prstGeom>
        </p:spPr>
      </p:pic>
      <p:pic>
        <p:nvPicPr>
          <p:cNvPr id="41" name="图片 40">
            <a:extLst>
              <a:ext uri="{FF2B5EF4-FFF2-40B4-BE49-F238E27FC236}">
                <a16:creationId xmlns:a16="http://schemas.microsoft.com/office/drawing/2014/main" id="{3F1B9766-D782-92EC-1BBC-724F14F9DC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8241"/>
          <a:stretch/>
        </p:blipFill>
        <p:spPr bwMode="auto">
          <a:xfrm>
            <a:off x="6694042" y="5049180"/>
            <a:ext cx="1391714" cy="828000"/>
          </a:xfrm>
          <a:prstGeom prst="rect">
            <a:avLst/>
          </a:prstGeom>
          <a:noFill/>
          <a:ln>
            <a:noFill/>
          </a:ln>
        </p:spPr>
      </p:pic>
      <p:cxnSp>
        <p:nvCxnSpPr>
          <p:cNvPr id="42" name="直接连接符 41">
            <a:extLst>
              <a:ext uri="{FF2B5EF4-FFF2-40B4-BE49-F238E27FC236}">
                <a16:creationId xmlns:a16="http://schemas.microsoft.com/office/drawing/2014/main" id="{03DE1E36-6C1E-AD74-D07B-8A515DF19D98}"/>
              </a:ext>
            </a:extLst>
          </p:cNvPr>
          <p:cNvCxnSpPr>
            <a:cxnSpLocks/>
          </p:cNvCxnSpPr>
          <p:nvPr/>
        </p:nvCxnSpPr>
        <p:spPr>
          <a:xfrm>
            <a:off x="4111247" y="5029399"/>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2F23953-0516-91B3-89F9-71E590B06C68}"/>
              </a:ext>
            </a:extLst>
          </p:cNvPr>
          <p:cNvSpPr txBox="1"/>
          <p:nvPr/>
        </p:nvSpPr>
        <p:spPr>
          <a:xfrm>
            <a:off x="661537" y="2430737"/>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1996</a:t>
            </a:r>
            <a:endParaRPr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473EB2B-275C-A6F7-C781-A017F54A3C1D}"/>
              </a:ext>
            </a:extLst>
          </p:cNvPr>
          <p:cNvSpPr txBox="1"/>
          <p:nvPr/>
        </p:nvSpPr>
        <p:spPr>
          <a:xfrm>
            <a:off x="2359795" y="2794566"/>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2009</a:t>
            </a:r>
            <a:endParaRPr lang="zh-CN" altLang="en-US" sz="1400" dirty="0">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F2CD43B5-411D-241E-0AAE-EECDF236851E}"/>
              </a:ext>
            </a:extLst>
          </p:cNvPr>
          <p:cNvSpPr txBox="1"/>
          <p:nvPr/>
        </p:nvSpPr>
        <p:spPr>
          <a:xfrm>
            <a:off x="5219042" y="2764182"/>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2012</a:t>
            </a:r>
            <a:endParaRPr lang="zh-CN" altLang="en-US"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90C0E1F-BC36-7343-C935-93F46B916B19}"/>
              </a:ext>
            </a:extLst>
          </p:cNvPr>
          <p:cNvSpPr txBox="1"/>
          <p:nvPr/>
        </p:nvSpPr>
        <p:spPr>
          <a:xfrm>
            <a:off x="654200" y="4695393"/>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2013</a:t>
            </a:r>
            <a:endParaRPr lang="zh-CN" altLang="en-US" sz="1400" dirty="0">
              <a:latin typeface="微软雅黑" panose="020B0503020204020204" pitchFamily="34" charset="-122"/>
              <a:ea typeface="微软雅黑" panose="020B0503020204020204" pitchFamily="34" charset="-122"/>
            </a:endParaRPr>
          </a:p>
        </p:txBody>
      </p:sp>
      <p:sp>
        <p:nvSpPr>
          <p:cNvPr id="47" name="文本框 45">
            <a:extLst>
              <a:ext uri="{FF2B5EF4-FFF2-40B4-BE49-F238E27FC236}">
                <a16:creationId xmlns:a16="http://schemas.microsoft.com/office/drawing/2014/main" id="{E7F724BF-4C0F-A46D-A98F-C843BF05B2E8}"/>
              </a:ext>
            </a:extLst>
          </p:cNvPr>
          <p:cNvSpPr txBox="1"/>
          <p:nvPr/>
        </p:nvSpPr>
        <p:spPr>
          <a:xfrm>
            <a:off x="235979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2016</a:t>
            </a:r>
            <a:endParaRPr lang="zh-CN" altLang="en-US" sz="1400" dirty="0">
              <a:latin typeface="微软雅黑" panose="020B0503020204020204" pitchFamily="34" charset="-122"/>
              <a:ea typeface="微软雅黑" panose="020B0503020204020204" pitchFamily="34" charset="-122"/>
            </a:endParaRPr>
          </a:p>
        </p:txBody>
      </p:sp>
      <p:sp>
        <p:nvSpPr>
          <p:cNvPr id="51" name="文本框 45">
            <a:extLst>
              <a:ext uri="{FF2B5EF4-FFF2-40B4-BE49-F238E27FC236}">
                <a16:creationId xmlns:a16="http://schemas.microsoft.com/office/drawing/2014/main" id="{6F8F155A-70E8-AB76-E8BD-66607055D99C}"/>
              </a:ext>
            </a:extLst>
          </p:cNvPr>
          <p:cNvSpPr txBox="1"/>
          <p:nvPr/>
        </p:nvSpPr>
        <p:spPr>
          <a:xfrm>
            <a:off x="3468872" y="4735921"/>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2018</a:t>
            </a:r>
            <a:endParaRPr lang="zh-CN" altLang="en-US" sz="1400" dirty="0">
              <a:latin typeface="微软雅黑" panose="020B0503020204020204" pitchFamily="34" charset="-122"/>
              <a:ea typeface="微软雅黑" panose="020B0503020204020204" pitchFamily="34" charset="-122"/>
            </a:endParaRPr>
          </a:p>
        </p:txBody>
      </p:sp>
      <p:sp>
        <p:nvSpPr>
          <p:cNvPr id="52" name="文本框 45">
            <a:extLst>
              <a:ext uri="{FF2B5EF4-FFF2-40B4-BE49-F238E27FC236}">
                <a16:creationId xmlns:a16="http://schemas.microsoft.com/office/drawing/2014/main" id="{2DCD8C37-7D24-39AF-7D71-1CF7AF3D145C}"/>
              </a:ext>
            </a:extLst>
          </p:cNvPr>
          <p:cNvSpPr txBox="1"/>
          <p:nvPr/>
        </p:nvSpPr>
        <p:spPr>
          <a:xfrm>
            <a:off x="521483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2019</a:t>
            </a:r>
            <a:endParaRPr lang="zh-CN" altLang="en-US" sz="14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D0312520-AFF3-A16F-187D-D3FD4D753B21}"/>
              </a:ext>
            </a:extLst>
          </p:cNvPr>
          <p:cNvSpPr txBox="1"/>
          <p:nvPr/>
        </p:nvSpPr>
        <p:spPr>
          <a:xfrm>
            <a:off x="20538" y="5898222"/>
            <a:ext cx="12171462" cy="769441"/>
          </a:xfrm>
          <a:prstGeom prst="rect">
            <a:avLst/>
          </a:prstGeom>
          <a:noFill/>
        </p:spPr>
        <p:txBody>
          <a:bodyPr wrap="square">
            <a:spAutoFit/>
          </a:bodyPr>
          <a:lstStyle/>
          <a:p>
            <a:pPr algn="just" eaLnBrk="1"/>
            <a:r>
              <a:rPr lang="en-US" altLang="zh-CN" sz="1100" dirty="0">
                <a:latin typeface="微软雅黑" panose="020B0503020204020204" pitchFamily="34" charset="-122"/>
                <a:ea typeface="微软雅黑" panose="020B0503020204020204" pitchFamily="34" charset="-122"/>
              </a:rPr>
              <a:t>[1]Kumar A, Verma S, </a:t>
            </a:r>
            <a:r>
              <a:rPr lang="en-US" altLang="zh-CN" sz="1100" dirty="0" err="1">
                <a:latin typeface="微软雅黑" panose="020B0503020204020204" pitchFamily="34" charset="-122"/>
                <a:ea typeface="微软雅黑" panose="020B0503020204020204" pitchFamily="34" charset="-122"/>
              </a:rPr>
              <a:t>Mangla</a:t>
            </a:r>
            <a:r>
              <a:rPr lang="en-US" altLang="zh-CN" sz="1100" dirty="0">
                <a:latin typeface="微软雅黑" panose="020B0503020204020204" pitchFamily="34" charset="-122"/>
                <a:ea typeface="微软雅黑" panose="020B0503020204020204" pitchFamily="34" charset="-122"/>
              </a:rPr>
              <a:t> H. A survey of deep learning techniques in speech recognition[C]//2018 International Conference on Advances in Computing, Communication Control and Networking (ICACCCN). IEEE, 2018: 179-185.</a:t>
            </a:r>
          </a:p>
          <a:p>
            <a:pPr algn="just" eaLnBrk="1"/>
            <a:r>
              <a:rPr lang="en-US" altLang="zh-CN" sz="1100" dirty="0">
                <a:latin typeface="微软雅黑" panose="020B0503020204020204" pitchFamily="34" charset="-122"/>
                <a:ea typeface="微软雅黑" panose="020B0503020204020204" pitchFamily="34" charset="-122"/>
              </a:rPr>
              <a:t>[2] </a:t>
            </a:r>
            <a:r>
              <a:rPr lang="en-US" altLang="zh-CN" sz="1100" dirty="0" err="1">
                <a:latin typeface="微软雅黑" panose="020B0503020204020204" pitchFamily="34" charset="-122"/>
                <a:ea typeface="微软雅黑" panose="020B0503020204020204" pitchFamily="34" charset="-122"/>
              </a:rPr>
              <a:t>Louvan</a:t>
            </a:r>
            <a:r>
              <a:rPr lang="en-US" altLang="zh-CN" sz="1100" dirty="0">
                <a:latin typeface="微软雅黑" panose="020B0503020204020204" pitchFamily="34" charset="-122"/>
                <a:ea typeface="微软雅黑" panose="020B0503020204020204" pitchFamily="34" charset="-122"/>
              </a:rPr>
              <a:t> S, </a:t>
            </a:r>
            <a:r>
              <a:rPr lang="en-US" altLang="zh-CN" sz="1100" dirty="0" err="1">
                <a:latin typeface="微软雅黑" panose="020B0503020204020204" pitchFamily="34" charset="-122"/>
                <a:ea typeface="微软雅黑" panose="020B0503020204020204" pitchFamily="34" charset="-122"/>
              </a:rPr>
              <a:t>Magnini</a:t>
            </a:r>
            <a:r>
              <a:rPr lang="en-US" altLang="zh-CN" sz="1100" dirty="0">
                <a:latin typeface="微软雅黑" panose="020B0503020204020204" pitchFamily="34" charset="-122"/>
                <a:ea typeface="微软雅黑" panose="020B0503020204020204" pitchFamily="34" charset="-122"/>
              </a:rPr>
              <a:t> B. Recent Neural Methods on Slot Filling and Intent Classification for Task-Oriented Dialogue Systems: A Survey[C]//Proceedings of the 28th International Conference on Computational Linguistics. 2020: 480-496.</a:t>
            </a:r>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1.2 </a:t>
            </a:r>
            <a:r>
              <a:rPr lang="zh-CN" altLang="en-US" sz="2000" dirty="0">
                <a:latin typeface="微软雅黑" panose="020B0503020204020204" pitchFamily="34" charset="-122"/>
                <a:ea typeface="微软雅黑" panose="020B0503020204020204" pitchFamily="34" charset="-122"/>
              </a:rPr>
              <a:t>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研究目标与研究内容</a:t>
            </a:r>
          </a:p>
        </p:txBody>
      </p:sp>
      <p:grpSp>
        <p:nvGrpSpPr>
          <p:cNvPr id="58" name="组合 57">
            <a:extLst>
              <a:ext uri="{FF2B5EF4-FFF2-40B4-BE49-F238E27FC236}">
                <a16:creationId xmlns:a16="http://schemas.microsoft.com/office/drawing/2014/main" id="{8FD73F01-AFA6-498E-AEAB-70607FB48ACF}"/>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61" name="流程图: 手动输入 60">
              <a:extLst>
                <a:ext uri="{FF2B5EF4-FFF2-40B4-BE49-F238E27FC236}">
                  <a16:creationId xmlns:a16="http://schemas.microsoft.com/office/drawing/2014/main" id="{894F1430-A35F-4991-96E4-59B4EF1FEB3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F3B0F2DC-BD2B-44E6-9DD3-03CB991EE807}"/>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3" name="文本框 2">
            <a:extLst>
              <a:ext uri="{FF2B5EF4-FFF2-40B4-BE49-F238E27FC236}">
                <a16:creationId xmlns:a16="http://schemas.microsoft.com/office/drawing/2014/main" id="{ACBD9EDC-63C0-FE75-551A-FAD8EB0D222F}"/>
              </a:ext>
            </a:extLst>
          </p:cNvPr>
          <p:cNvSpPr txBox="1"/>
          <p:nvPr/>
        </p:nvSpPr>
        <p:spPr>
          <a:xfrm>
            <a:off x="443372" y="1736812"/>
            <a:ext cx="11593288" cy="1750864"/>
          </a:xfrm>
          <a:prstGeom prst="rect">
            <a:avLst/>
          </a:prstGeom>
          <a:noFill/>
          <a:ln w="9525">
            <a:noFill/>
          </a:ln>
        </p:spPr>
        <p:txBody>
          <a:bodyPr wrap="square">
            <a:spAutoFit/>
          </a:bodyPr>
          <a:lstStyle/>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针对基于深度编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解码器的自动语音识别模型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参数量庞大</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残差分组线性变换的解码器结构</a:t>
            </a:r>
            <a:r>
              <a:rPr lang="zh-CN" altLang="en-US" sz="1400" dirty="0">
                <a:latin typeface="微软雅黑" panose="020B0503020204020204" pitchFamily="34" charset="-122"/>
                <a:ea typeface="微软雅黑" panose="020B0503020204020204" pitchFamily="34" charset="-122"/>
              </a:rPr>
              <a:t>，降低模型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针对基于显式联合建模的自然语言理解模型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标签感知的图交互模型</a:t>
            </a:r>
            <a:r>
              <a:rPr lang="zh-CN" altLang="en-US" sz="1400" dirty="0">
                <a:latin typeface="微软雅黑" panose="020B0503020204020204" pitchFamily="34" charset="-122"/>
                <a:ea typeface="微软雅黑" panose="020B0503020204020204" pitchFamily="34" charset="-122"/>
              </a:rPr>
              <a:t>，提高模型的</a:t>
            </a:r>
            <a:r>
              <a:rPr lang="zh-CN" altLang="en-US" sz="1400" dirty="0">
                <a:solidFill>
                  <a:srgbClr val="C00000"/>
                </a:solidFill>
                <a:latin typeface="微软雅黑" panose="020B0503020204020204" pitchFamily="34" charset="-122"/>
                <a:ea typeface="微软雅黑" panose="020B0503020204020204" pitchFamily="34" charset="-122"/>
              </a:rPr>
              <a:t>泛化能力和预测精度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端”方式运行的车载智能语音对话存在</a:t>
            </a:r>
            <a:r>
              <a:rPr lang="zh-CN" altLang="en-US" sz="1400" dirty="0">
                <a:solidFill>
                  <a:srgbClr val="C00000"/>
                </a:solidFill>
                <a:latin typeface="微软雅黑" panose="020B0503020204020204" pitchFamily="34" charset="-122"/>
                <a:ea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rPr>
              <a:t>的问题，探索面向车载嵌入式设备的</a:t>
            </a:r>
            <a:r>
              <a:rPr lang="zh-CN" altLang="en-US" sz="1400" dirty="0">
                <a:solidFill>
                  <a:srgbClr val="C00000"/>
                </a:solidFill>
                <a:latin typeface="微软雅黑" panose="020B0503020204020204" pitchFamily="34" charset="-122"/>
                <a:ea typeface="微软雅黑" panose="020B0503020204020204" pitchFamily="34" charset="-122"/>
              </a:rPr>
              <a:t>本地语音对话系统集成与验证</a:t>
            </a:r>
            <a:r>
              <a:rPr lang="zh-CN" altLang="en-US" sz="1400" dirty="0">
                <a:latin typeface="微软雅黑" panose="020B0503020204020204" pitchFamily="34" charset="-122"/>
                <a:ea typeface="微软雅黑" panose="020B0503020204020204" pitchFamily="34" charset="-122"/>
              </a:rPr>
              <a:t>，实现车载智能语音对话系统的</a:t>
            </a:r>
            <a:r>
              <a:rPr lang="zh-CN" altLang="en-US" sz="1400" dirty="0">
                <a:solidFill>
                  <a:srgbClr val="C00000"/>
                </a:solidFill>
                <a:latin typeface="微软雅黑" panose="020B0503020204020204" pitchFamily="34" charset="-122"/>
                <a:ea typeface="微软雅黑" panose="020B0503020204020204" pitchFamily="34" charset="-122"/>
              </a:rPr>
              <a:t>离线运行</a:t>
            </a:r>
            <a:r>
              <a:rPr lang="zh-CN" altLang="en-US" sz="1400" dirty="0">
                <a:latin typeface="微软雅黑" panose="020B0503020204020204" pitchFamily="34" charset="-122"/>
                <a:ea typeface="微软雅黑" panose="020B0503020204020204" pitchFamily="34" charset="-122"/>
              </a:rPr>
              <a:t>。</a:t>
            </a:r>
          </a:p>
        </p:txBody>
      </p:sp>
      <p:sp>
        <p:nvSpPr>
          <p:cNvPr id="4" name="矩形 3">
            <a:extLst>
              <a:ext uri="{FF2B5EF4-FFF2-40B4-BE49-F238E27FC236}">
                <a16:creationId xmlns:a16="http://schemas.microsoft.com/office/drawing/2014/main" id="{260ECF8A-1032-5974-0F2D-227A15337FFE}"/>
              </a:ext>
            </a:extLst>
          </p:cNvPr>
          <p:cNvSpPr/>
          <p:nvPr/>
        </p:nvSpPr>
        <p:spPr>
          <a:xfrm>
            <a:off x="659397"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82327-8A4E-7F3D-0DF5-93E92CAC112E}"/>
              </a:ext>
            </a:extLst>
          </p:cNvPr>
          <p:cNvSpPr txBox="1"/>
          <p:nvPr/>
        </p:nvSpPr>
        <p:spPr>
          <a:xfrm>
            <a:off x="651089" y="3889072"/>
            <a:ext cx="3312367"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残差分组线性变换</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解码器的自动语音识别</a:t>
            </a:r>
          </a:p>
        </p:txBody>
      </p:sp>
      <p:sp>
        <p:nvSpPr>
          <p:cNvPr id="6" name="文本框 5">
            <a:extLst>
              <a:ext uri="{FF2B5EF4-FFF2-40B4-BE49-F238E27FC236}">
                <a16:creationId xmlns:a16="http://schemas.microsoft.com/office/drawing/2014/main" id="{A7C45F92-671D-3142-71B4-B90A376D38C7}"/>
              </a:ext>
            </a:extLst>
          </p:cNvPr>
          <p:cNvSpPr txBox="1"/>
          <p:nvPr/>
        </p:nvSpPr>
        <p:spPr>
          <a:xfrm>
            <a:off x="653546" y="4581414"/>
            <a:ext cx="3302858" cy="1869230"/>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首先引入残差分组线性变换方法，设计含有扩张和收缩操作的缩放单元，其次建立逐块缩放机制并将缩放单元放置于解码器自注意力模块前，最后耦合词嵌入层和前馈网络，实现自动语音识别模型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参数量和计算复杂度的降低</a:t>
            </a:r>
            <a:r>
              <a:rPr lang="zh-CN" altLang="en-US" sz="1400" dirty="0">
                <a:latin typeface="微软雅黑" panose="020B0503020204020204" pitchFamily="34" charset="-122"/>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AC7F6AE-F4A4-B2C2-155A-F3A1B601BD53}"/>
              </a:ext>
            </a:extLst>
          </p:cNvPr>
          <p:cNvSpPr txBox="1"/>
          <p:nvPr/>
        </p:nvSpPr>
        <p:spPr>
          <a:xfrm>
            <a:off x="4434276" y="4605019"/>
            <a:ext cx="3312366" cy="1880130"/>
          </a:xfrm>
          <a:prstGeom prst="rect">
            <a:avLst/>
          </a:prstGeom>
          <a:noFill/>
          <a:ln w="9525">
            <a:noFill/>
          </a:ln>
        </p:spPr>
        <p:txBody>
          <a:bodyPr wrap="square">
            <a:spAutoFit/>
          </a:bodyPr>
          <a:lstStyle/>
          <a:p>
            <a:pPr algn="just" eaLnBrk="1" latinLnBrk="1">
              <a:lnSpc>
                <a:spcPct val="120000"/>
              </a:lnSpc>
            </a:pPr>
            <a:r>
              <a:rPr lang="zh-CN" altLang="en-US" sz="1400" dirty="0">
                <a:latin typeface="微软雅黑" panose="020B0503020204020204" pitchFamily="34" charset="-122"/>
                <a:ea typeface="微软雅黑" panose="020B0503020204020204" pitchFamily="34" charset="-122"/>
              </a:rPr>
              <a:t>首先构造标签感知模块，捕获话语与显式标签语义之间的相关性以提供丰富的先验知识，其次搭建全局图交互模块，对句子级的意图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槽位交互建模以进行全局优化，最后聚合所有交互信息，实现自然语言理解模型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泛化能力和预测精度的提升</a:t>
            </a:r>
            <a:r>
              <a:rPr lang="zh-CN" altLang="en-US" sz="1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6B6809B5-D8E2-D697-13E4-96E9977057F8}"/>
              </a:ext>
            </a:extLst>
          </p:cNvPr>
          <p:cNvSpPr txBox="1"/>
          <p:nvPr/>
        </p:nvSpPr>
        <p:spPr>
          <a:xfrm>
            <a:off x="8205373" y="4582194"/>
            <a:ext cx="3329838"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首先根据车身结构选择嵌入式设备，其次构建特定场景下的驾驶数据集，接着训练自动语音识别、自然语言理解等模型并进行集成与移植，最后根据实际用车环境搭建配套硬件平台，实现</a:t>
            </a:r>
            <a:r>
              <a:rPr lang="zh-CN" altLang="en-US" sz="14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4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C988CE38-276F-4F96-298B-2870A66E8415}"/>
              </a:ext>
            </a:extLst>
          </p:cNvPr>
          <p:cNvSpPr txBox="1"/>
          <p:nvPr/>
        </p:nvSpPr>
        <p:spPr>
          <a:xfrm>
            <a:off x="4440541" y="3896754"/>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标签感知图交互</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的自然语言理解</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1CB7CEC-8BE2-5A4C-1CDA-1E4FDC705E14}"/>
              </a:ext>
            </a:extLst>
          </p:cNvPr>
          <p:cNvSpPr/>
          <p:nvPr/>
        </p:nvSpPr>
        <p:spPr>
          <a:xfrm>
            <a:off x="407368" y="1443849"/>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研究目标</a:t>
            </a:r>
          </a:p>
        </p:txBody>
      </p:sp>
      <p:sp>
        <p:nvSpPr>
          <p:cNvPr id="11" name="矩形 10">
            <a:extLst>
              <a:ext uri="{FF2B5EF4-FFF2-40B4-BE49-F238E27FC236}">
                <a16:creationId xmlns:a16="http://schemas.microsoft.com/office/drawing/2014/main" id="{14F4F408-7B68-BC31-0848-7E5D7266B177}"/>
              </a:ext>
            </a:extLst>
          </p:cNvPr>
          <p:cNvSpPr/>
          <p:nvPr/>
        </p:nvSpPr>
        <p:spPr>
          <a:xfrm>
            <a:off x="362002" y="3532081"/>
            <a:ext cx="1413518"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主要研究内容</a:t>
            </a:r>
          </a:p>
        </p:txBody>
      </p:sp>
      <p:cxnSp>
        <p:nvCxnSpPr>
          <p:cNvPr id="12" name="直接连接符 11">
            <a:extLst>
              <a:ext uri="{FF2B5EF4-FFF2-40B4-BE49-F238E27FC236}">
                <a16:creationId xmlns:a16="http://schemas.microsoft.com/office/drawing/2014/main" id="{AAE6AC23-DADE-6005-D0AD-5210C39253D9}"/>
              </a:ext>
            </a:extLst>
          </p:cNvPr>
          <p:cNvCxnSpPr/>
          <p:nvPr/>
        </p:nvCxnSpPr>
        <p:spPr>
          <a:xfrm>
            <a:off x="659397"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2762241-1203-A8AF-B19E-E9351589B28F}"/>
              </a:ext>
            </a:extLst>
          </p:cNvPr>
          <p:cNvSpPr/>
          <p:nvPr/>
        </p:nvSpPr>
        <p:spPr>
          <a:xfrm>
            <a:off x="4428628"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E1D0E098-09D3-A18D-5DC3-7CA89794D09D}"/>
              </a:ext>
            </a:extLst>
          </p:cNvPr>
          <p:cNvCxnSpPr/>
          <p:nvPr/>
        </p:nvCxnSpPr>
        <p:spPr>
          <a:xfrm>
            <a:off x="4428628"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7FDF9AA-EC24-99BD-B4CA-545A7D59485E}"/>
              </a:ext>
            </a:extLst>
          </p:cNvPr>
          <p:cNvSpPr/>
          <p:nvPr/>
        </p:nvSpPr>
        <p:spPr>
          <a:xfrm>
            <a:off x="8222477" y="3889072"/>
            <a:ext cx="3312367" cy="2585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0572082-84EE-838C-194B-2EE933A50B39}"/>
              </a:ext>
            </a:extLst>
          </p:cNvPr>
          <p:cNvCxnSpPr/>
          <p:nvPr/>
        </p:nvCxnSpPr>
        <p:spPr>
          <a:xfrm>
            <a:off x="8222477" y="4575817"/>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F100CEF-CE8D-53AD-D8A7-F22ABD055B07}"/>
              </a:ext>
            </a:extLst>
          </p:cNvPr>
          <p:cNvSpPr txBox="1"/>
          <p:nvPr/>
        </p:nvSpPr>
        <p:spPr>
          <a:xfrm>
            <a:off x="8239156" y="3874471"/>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面向</a:t>
            </a:r>
            <a:r>
              <a:rPr lang="zh-CN" altLang="en-US" sz="1600" dirty="0">
                <a:solidFill>
                  <a:srgbClr val="C00000"/>
                </a:solidFill>
                <a:latin typeface="微软雅黑" panose="020B0503020204020204" pitchFamily="34" charset="-122"/>
                <a:ea typeface="微软雅黑" panose="020B0503020204020204" pitchFamily="34" charset="-122"/>
              </a:rPr>
              <a:t>车载嵌入式设备</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的智能语音对话系统</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199265" y="2935176"/>
            <a:ext cx="5016788"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已完成研究内容</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7" name="流程图: 手动输入 26">
            <a:extLst>
              <a:ext uri="{FF2B5EF4-FFF2-40B4-BE49-F238E27FC236}">
                <a16:creationId xmlns:a16="http://schemas.microsoft.com/office/drawing/2014/main" id="{DC309F2E-BC77-4730-B054-EDDF49AA61C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80842"/>
          </a:xfrm>
          <a:prstGeom prst="rect">
            <a:avLst/>
          </a:prstGeom>
          <a:noFill/>
          <a:ln w="9525">
            <a:noFill/>
          </a:ln>
        </p:spPr>
        <p:txBody>
          <a:bodyPr wrap="square">
            <a:spAutoFit/>
          </a:bodyPr>
          <a:lstStyle/>
          <a:p>
            <a:pPr algn="just" eaLnBrk="1" latinLnBrk="1">
              <a:lnSpc>
                <a:spcPct val="150000"/>
              </a:lnSpc>
            </a:pPr>
            <a:r>
              <a:rPr lang="zh-CN" altLang="en-US" sz="1600" dirty="0">
                <a:latin typeface="微软雅黑" panose="020B0503020204020204" pitchFamily="34" charset="-122"/>
                <a:ea typeface="微软雅黑" panose="020B0503020204020204" pitchFamily="34" charset="-122"/>
              </a:rPr>
              <a:t>针对基于深度编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解码器的自动语音识别模型参数量庞大的问题：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提出了一种基于残差分组线性变换的解码器结构，该结构关键模块为“钻石”型缩放单元，其内部采用稀疏连接，同一组的神经元共享相同的权重矩阵，</a:t>
            </a:r>
            <a:r>
              <a:rPr lang="zh-CN" altLang="en-US" sz="1600" dirty="0">
                <a:solidFill>
                  <a:srgbClr val="C00000"/>
                </a:solidFill>
                <a:latin typeface="微软雅黑" panose="020B0503020204020204" pitchFamily="34" charset="-122"/>
                <a:ea typeface="微软雅黑" panose="020B0503020204020204" pitchFamily="34" charset="-122"/>
              </a:rPr>
              <a:t>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50000"/>
              </a:lnSpc>
            </a:pPr>
            <a:r>
              <a:rPr lang="zh-CN" altLang="en-US" sz="1600" dirty="0">
                <a:latin typeface="微软雅黑" panose="020B0503020204020204" pitchFamily="34" charset="-122"/>
                <a:ea typeface="微软雅黑" panose="020B0503020204020204" pitchFamily="34" charset="-122"/>
              </a:rPr>
              <a:t>       “钻石”型缩放单元包含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个主要参数：深度（层数）</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、宽度因子</a:t>
            </a:r>
            <a:r>
              <a:rPr lang="en-US" altLang="zh-CN" sz="1600" dirty="0">
                <a:latin typeface="微软雅黑" panose="020B0503020204020204" pitchFamily="34" charset="-122"/>
                <a:ea typeface="微软雅黑" panose="020B0503020204020204" pitchFamily="34" charset="-122"/>
              </a:rPr>
              <a:t>m</a:t>
            </a:r>
            <a:r>
              <a:rPr lang="en-US" altLang="zh-CN" sz="1600" baseline="-25000" dirty="0">
                <a:latin typeface="微软雅黑" panose="020B0503020204020204" pitchFamily="34" charset="-122"/>
                <a:ea typeface="微软雅黑" panose="020B0503020204020204" pitchFamily="34" charset="-122"/>
              </a:rPr>
              <a:t>w</a:t>
            </a:r>
            <a:r>
              <a:rPr lang="zh-CN" altLang="en-US" sz="1600" dirty="0">
                <a:latin typeface="微软雅黑" panose="020B0503020204020204" pitchFamily="34" charset="-122"/>
                <a:ea typeface="微软雅黑" panose="020B0503020204020204" pitchFamily="34" charset="-122"/>
              </a:rPr>
              <a:t>、输入维度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、输出维度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和分组线性变换的最大组数</a:t>
            </a:r>
            <a:r>
              <a:rPr lang="en-US" altLang="zh-CN" sz="1600" dirty="0" err="1">
                <a:latin typeface="微软雅黑" panose="020B0503020204020204" pitchFamily="34" charset="-122"/>
                <a:ea typeface="微软雅黑" panose="020B0503020204020204" pitchFamily="34" charset="-122"/>
              </a:rPr>
              <a:t>g</a:t>
            </a:r>
            <a:r>
              <a:rPr lang="en-US" altLang="zh-CN" sz="1600" baseline="-25000" dirty="0" err="1">
                <a:latin typeface="微软雅黑" panose="020B0503020204020204" pitchFamily="34" charset="-122"/>
                <a:ea typeface="微软雅黑" panose="020B0503020204020204" pitchFamily="34" charset="-122"/>
              </a:rPr>
              <a:t>max</a:t>
            </a:r>
            <a:r>
              <a:rPr lang="zh-CN" altLang="en-US" sz="1600" dirty="0">
                <a:latin typeface="微软雅黑" panose="020B0503020204020204" pitchFamily="34" charset="-122"/>
                <a:ea typeface="微软雅黑" panose="020B0503020204020204" pitchFamily="34" charset="-122"/>
              </a:rPr>
              <a:t>。</a:t>
            </a: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残差分组线性变换</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A78DDF44-410B-CDA0-A270-47CCA13F7576}"/>
              </a:ext>
            </a:extLst>
          </p:cNvPr>
          <p:cNvPicPr>
            <a:picLocks noChangeAspect="1"/>
          </p:cNvPicPr>
          <p:nvPr/>
        </p:nvPicPr>
        <p:blipFill>
          <a:blip r:embed="rId3"/>
          <a:stretch>
            <a:fillRect/>
          </a:stretch>
        </p:blipFill>
        <p:spPr>
          <a:xfrm>
            <a:off x="3731451" y="1437172"/>
            <a:ext cx="8259543" cy="2941319"/>
          </a:xfrm>
          <a:prstGeom prst="rect">
            <a:avLst/>
          </a:prstGeom>
        </p:spPr>
      </p:pic>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292277"/>
          </a:xfrm>
          <a:prstGeom prst="rect">
            <a:avLst/>
          </a:prstGeom>
          <a:noFill/>
        </p:spPr>
        <p:txBody>
          <a:bodyPr wrap="square" rtlCol="0">
            <a:spAutoFit/>
          </a:bodyPr>
          <a:lstStyle/>
          <a:p>
            <a:pPr algn="just">
              <a:lnSpc>
                <a:spcPct val="170000"/>
              </a:lnSpc>
            </a:pPr>
            <a:r>
              <a:rPr lang="zh-CN" altLang="en-US" sz="1600" dirty="0">
                <a:latin typeface="微软雅黑" panose="020B0503020204020204" pitchFamily="34" charset="-122"/>
                <a:ea typeface="微软雅黑" panose="020B0503020204020204" pitchFamily="34" charset="-122"/>
              </a:rPr>
              <a:t>在分层分组变换的基础上，额外加入了</a:t>
            </a:r>
            <a:r>
              <a:rPr lang="zh-CN" altLang="en-US" sz="1600" dirty="0">
                <a:solidFill>
                  <a:srgbClr val="C00000"/>
                </a:solidFill>
                <a:latin typeface="微软雅黑" panose="020B0503020204020204" pitchFamily="34" charset="-122"/>
                <a:ea typeface="微软雅黑" panose="020B0503020204020204" pitchFamily="34" charset="-122"/>
              </a:rPr>
              <a:t>残差连接</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分组切分</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混合器</a:t>
            </a:r>
            <a:r>
              <a:rPr lang="zh-CN" altLang="en-US" sz="1600" dirty="0">
                <a:latin typeface="微软雅黑" panose="020B0503020204020204" pitchFamily="34" charset="-122"/>
                <a:ea typeface="微软雅黑" panose="020B0503020204020204" pitchFamily="34" charset="-122"/>
              </a:rPr>
              <a:t>等相关操作和部件。</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3028110" cy="1292277"/>
          </a:xfrm>
          <a:prstGeom prst="rect">
            <a:avLst/>
          </a:prstGeom>
          <a:noFill/>
        </p:spPr>
        <p:txBody>
          <a:bodyPr wrap="square">
            <a:spAutoFit/>
          </a:bodyPr>
          <a:lstStyle/>
          <a:p>
            <a:pPr algn="just">
              <a:lnSpc>
                <a:spcPct val="170000"/>
              </a:lnSpc>
            </a:pPr>
            <a:r>
              <a:rPr lang="zh-CN" altLang="en-US" sz="1600" dirty="0">
                <a:latin typeface="微软雅黑" panose="020B0503020204020204" pitchFamily="34" charset="-122"/>
                <a:ea typeface="微软雅黑" panose="020B0503020204020204" pitchFamily="34" charset="-122"/>
              </a:rPr>
              <a:t>特点是网络深、包含维度</a:t>
            </a:r>
            <a:r>
              <a:rPr lang="zh-CN" altLang="en-US" sz="1600" dirty="0">
                <a:solidFill>
                  <a:srgbClr val="C00000"/>
                </a:solidFill>
                <a:latin typeface="微软雅黑" panose="020B0503020204020204" pitchFamily="34" charset="-122"/>
                <a:ea typeface="微软雅黑" panose="020B0503020204020204" pitchFamily="34" charset="-122"/>
              </a:rPr>
              <a:t>扩张</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收缩</a:t>
            </a:r>
            <a:r>
              <a:rPr lang="zh-CN" altLang="en-US" sz="1600" dirty="0">
                <a:latin typeface="微软雅黑" panose="020B0503020204020204" pitchFamily="34" charset="-122"/>
                <a:ea typeface="微软雅黑" panose="020B0503020204020204" pitchFamily="34" charset="-122"/>
              </a:rPr>
              <a:t>两个阶段，基本操作单元为残差分组线性变换。</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“钻石”型缩放单元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3025847"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7">
            <a:extLst>
              <a:ext uri="{FF2B5EF4-FFF2-40B4-BE49-F238E27FC236}">
                <a16:creationId xmlns:a16="http://schemas.microsoft.com/office/drawing/2014/main" id="{718AB678-EF18-BF3C-7BC0-E90EA52E54C7}"/>
              </a:ext>
            </a:extLst>
          </p:cNvPr>
          <p:cNvSpPr/>
          <p:nvPr/>
        </p:nvSpPr>
        <p:spPr>
          <a:xfrm rot="16200000">
            <a:off x="10869532" y="3725977"/>
            <a:ext cx="315151" cy="173107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7" name="矩形 16">
            <a:extLst>
              <a:ext uri="{FF2B5EF4-FFF2-40B4-BE49-F238E27FC236}">
                <a16:creationId xmlns:a16="http://schemas.microsoft.com/office/drawing/2014/main" id="{F5EFA2BA-B751-913F-8F86-FDC65907F981}"/>
              </a:ext>
            </a:extLst>
          </p:cNvPr>
          <p:cNvSpPr/>
          <p:nvPr/>
        </p:nvSpPr>
        <p:spPr>
          <a:xfrm>
            <a:off x="10179103" y="4739848"/>
            <a:ext cx="1811892" cy="1350762"/>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E1E9F81-768E-B6BA-D441-368C5F979648}"/>
              </a:ext>
            </a:extLst>
          </p:cNvPr>
          <p:cNvSpPr txBox="1"/>
          <p:nvPr/>
        </p:nvSpPr>
        <p:spPr>
          <a:xfrm>
            <a:off x="10261760" y="4401108"/>
            <a:ext cx="1530694"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逐块缩放机制</a:t>
            </a:r>
            <a:endParaRPr lang="zh-CN" altLang="en-US" sz="1200" dirty="0">
              <a:solidFill>
                <a:schemeClr val="bg1"/>
              </a:solidFill>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0AC7C730-124D-FFD4-CC90-220A95A669F5}"/>
              </a:ext>
            </a:extLst>
          </p:cNvPr>
          <p:cNvSpPr txBox="1"/>
          <p:nvPr/>
        </p:nvSpPr>
        <p:spPr>
          <a:xfrm>
            <a:off x="10179103" y="4749089"/>
            <a:ext cx="1802317" cy="1341521"/>
          </a:xfrm>
          <a:prstGeom prst="rect">
            <a:avLst/>
          </a:prstGeom>
          <a:noFill/>
        </p:spPr>
        <p:txBody>
          <a:bodyPr wrap="square">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每一个六边形为一个扩张缩放单元，不同单元的形状</a:t>
            </a:r>
            <a:r>
              <a:rPr lang="zh-CN" altLang="en-US" sz="1600" dirty="0">
                <a:solidFill>
                  <a:srgbClr val="C00000"/>
                </a:solidFill>
                <a:latin typeface="微软雅黑" panose="020B0503020204020204" pitchFamily="34" charset="-122"/>
                <a:ea typeface="微软雅黑" panose="020B0503020204020204" pitchFamily="34" charset="-122"/>
              </a:rPr>
              <a:t>不尽相同</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639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3884937603"/>
              </p:ext>
            </p:extLst>
          </p:nvPr>
        </p:nvGraphicFramePr>
        <p:xfrm>
          <a:off x="192082" y="1945940"/>
          <a:ext cx="4727739" cy="2743200"/>
        </p:xfrm>
        <a:graphic>
          <a:graphicData uri="http://schemas.openxmlformats.org/drawingml/2006/table">
            <a:tbl>
              <a:tblPr firstRow="1" bandRow="1">
                <a:tableStyleId>{93296810-A885-4BE3-A3E7-6D5BEEA58F35}</a:tableStyleId>
              </a:tblPr>
              <a:tblGrid>
                <a:gridCol w="1980000">
                  <a:extLst>
                    <a:ext uri="{9D8B030D-6E8A-4147-A177-3AD203B41FA5}">
                      <a16:colId xmlns:a16="http://schemas.microsoft.com/office/drawing/2014/main" val="3644582097"/>
                    </a:ext>
                  </a:extLst>
                </a:gridCol>
                <a:gridCol w="540000">
                  <a:extLst>
                    <a:ext uri="{9D8B030D-6E8A-4147-A177-3AD203B41FA5}">
                      <a16:colId xmlns:a16="http://schemas.microsoft.com/office/drawing/2014/main" val="2031271466"/>
                    </a:ext>
                  </a:extLst>
                </a:gridCol>
                <a:gridCol w="540000">
                  <a:extLst>
                    <a:ext uri="{9D8B030D-6E8A-4147-A177-3AD203B41FA5}">
                      <a16:colId xmlns:a16="http://schemas.microsoft.com/office/drawing/2014/main" val="3943474982"/>
                    </a:ext>
                  </a:extLst>
                </a:gridCol>
                <a:gridCol w="839739">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tblGrid>
              <a:tr h="25200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25200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TDNN-Chain</a:t>
                      </a:r>
                      <a:r>
                        <a:rPr lang="en-US" altLang="zh-CN" sz="1200" baseline="30000" dirty="0">
                          <a:latin typeface="Times New Roman" panose="02020603050405020304" pitchFamily="18" charset="0"/>
                          <a:ea typeface="微软雅黑" panose="020B0503020204020204" pitchFamily="34" charset="-122"/>
                        </a:rPr>
                        <a:t>[7]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LAS</a:t>
                      </a:r>
                      <a:r>
                        <a:rPr lang="en-US" altLang="zh-CN" sz="1200" baseline="30000" dirty="0">
                          <a:latin typeface="Times New Roman" panose="02020603050405020304" pitchFamily="18" charset="0"/>
                          <a:ea typeface="微软雅黑" panose="020B0503020204020204" pitchFamily="34" charset="-122"/>
                        </a:rPr>
                        <a:t>[11]</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10.56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SSAN</a:t>
                      </a:r>
                      <a:r>
                        <a:rPr lang="en-US" altLang="zh-CN" sz="1200" baseline="30000" dirty="0">
                          <a:latin typeface="Times New Roman" panose="02020603050405020304" pitchFamily="18" charset="0"/>
                          <a:ea typeface="微软雅黑" panose="020B0503020204020204" pitchFamily="34" charset="-122"/>
                        </a:rPr>
                        <a:t>[13]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6.84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36.0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[17]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6.91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28.2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18.1</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[19]</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5.58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23.2</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031364293"/>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STBD</a:t>
                      </a:r>
                      <a:r>
                        <a:rPr lang="en-US" altLang="zh-CN" sz="1200" baseline="30000" dirty="0">
                          <a:latin typeface="Times New Roman" panose="02020603050405020304" pitchFamily="18" charset="0"/>
                          <a:ea typeface="微软雅黑" panose="020B0503020204020204" pitchFamily="34" charset="-122"/>
                        </a:rPr>
                        <a:t>[23]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8.03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70649449"/>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3357914457"/>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 (With LM)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2233643805"/>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1010950" y="1368061"/>
            <a:ext cx="309000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graphicFrame>
        <p:nvGraphicFramePr>
          <p:cNvPr id="23" name="表格 11">
            <a:extLst>
              <a:ext uri="{FF2B5EF4-FFF2-40B4-BE49-F238E27FC236}">
                <a16:creationId xmlns:a16="http://schemas.microsoft.com/office/drawing/2014/main" id="{28D8EC36-EEA4-9383-34D3-8699B3225E2B}"/>
              </a:ext>
            </a:extLst>
          </p:cNvPr>
          <p:cNvGraphicFramePr>
            <a:graphicFrameLocks noGrp="1"/>
          </p:cNvGraphicFramePr>
          <p:nvPr>
            <p:extLst>
              <p:ext uri="{D42A27DB-BD31-4B8C-83A1-F6EECF244321}">
                <p14:modId xmlns:p14="http://schemas.microsoft.com/office/powerpoint/2010/main" val="2877493742"/>
              </p:ext>
            </p:extLst>
          </p:nvPr>
        </p:nvGraphicFramePr>
        <p:xfrm>
          <a:off x="192082" y="4987436"/>
          <a:ext cx="4727739" cy="1645920"/>
        </p:xfrm>
        <a:graphic>
          <a:graphicData uri="http://schemas.openxmlformats.org/drawingml/2006/table">
            <a:tbl>
              <a:tblPr firstRow="1" bandRow="1">
                <a:tableStyleId>{93296810-A885-4BE3-A3E7-6D5BEEA58F35}</a:tableStyleId>
              </a:tblPr>
              <a:tblGrid>
                <a:gridCol w="1980000">
                  <a:extLst>
                    <a:ext uri="{9D8B030D-6E8A-4147-A177-3AD203B41FA5}">
                      <a16:colId xmlns:a16="http://schemas.microsoft.com/office/drawing/2014/main" val="3644582097"/>
                    </a:ext>
                  </a:extLst>
                </a:gridCol>
                <a:gridCol w="540000">
                  <a:extLst>
                    <a:ext uri="{9D8B030D-6E8A-4147-A177-3AD203B41FA5}">
                      <a16:colId xmlns:a16="http://schemas.microsoft.com/office/drawing/2014/main" val="2031271466"/>
                    </a:ext>
                  </a:extLst>
                </a:gridCol>
                <a:gridCol w="540000">
                  <a:extLst>
                    <a:ext uri="{9D8B030D-6E8A-4147-A177-3AD203B41FA5}">
                      <a16:colId xmlns:a16="http://schemas.microsoft.com/office/drawing/2014/main" val="3943474982"/>
                    </a:ext>
                  </a:extLst>
                </a:gridCol>
                <a:gridCol w="839739">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tblGrid>
              <a:tr h="163035">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WER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163035">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[17]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35.2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21.3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[19]</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10.81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21.5</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 (With LM)</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10.76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11.11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bl>
          </a:graphicData>
        </a:graphic>
      </p:graphicFrame>
      <p:sp>
        <p:nvSpPr>
          <p:cNvPr id="24" name="文本框 23">
            <a:extLst>
              <a:ext uri="{FF2B5EF4-FFF2-40B4-BE49-F238E27FC236}">
                <a16:creationId xmlns:a16="http://schemas.microsoft.com/office/drawing/2014/main" id="{FF1DC846-EDCC-B195-9E50-121FF1ACF430}"/>
              </a:ext>
            </a:extLst>
          </p:cNvPr>
          <p:cNvSpPr txBox="1"/>
          <p:nvPr/>
        </p:nvSpPr>
        <p:spPr>
          <a:xfrm>
            <a:off x="920941" y="4705015"/>
            <a:ext cx="327001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上的实验结果</a:t>
            </a:r>
          </a:p>
        </p:txBody>
      </p:sp>
      <p:sp>
        <p:nvSpPr>
          <p:cNvPr id="28" name="椭圆 27">
            <a:extLst>
              <a:ext uri="{FF2B5EF4-FFF2-40B4-BE49-F238E27FC236}">
                <a16:creationId xmlns:a16="http://schemas.microsoft.com/office/drawing/2014/main" id="{B318343C-2D42-8E48-E1C4-17E328662D27}"/>
              </a:ext>
            </a:extLst>
          </p:cNvPr>
          <p:cNvSpPr/>
          <p:nvPr/>
        </p:nvSpPr>
        <p:spPr>
          <a:xfrm>
            <a:off x="3431704" y="4149080"/>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0DF2F390-0CB9-BFAD-874A-71B5BF68B420}"/>
              </a:ext>
            </a:extLst>
          </p:cNvPr>
          <p:cNvSpPr/>
          <p:nvPr/>
        </p:nvSpPr>
        <p:spPr>
          <a:xfrm>
            <a:off x="4259796" y="4149080"/>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B628BA39-756E-1B4C-1ADE-B8D0A359163C}"/>
              </a:ext>
            </a:extLst>
          </p:cNvPr>
          <p:cNvSpPr/>
          <p:nvPr/>
        </p:nvSpPr>
        <p:spPr>
          <a:xfrm>
            <a:off x="2757739" y="445603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CC21FA27-B838-CE7B-7305-F366DD8CDDD7}"/>
              </a:ext>
            </a:extLst>
          </p:cNvPr>
          <p:cNvSpPr/>
          <p:nvPr/>
        </p:nvSpPr>
        <p:spPr>
          <a:xfrm>
            <a:off x="2757739" y="364502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椭圆 34">
            <a:extLst>
              <a:ext uri="{FF2B5EF4-FFF2-40B4-BE49-F238E27FC236}">
                <a16:creationId xmlns:a16="http://schemas.microsoft.com/office/drawing/2014/main" id="{6250BD52-70D2-9D64-D9B0-D1E6DB0E1131}"/>
              </a:ext>
            </a:extLst>
          </p:cNvPr>
          <p:cNvSpPr/>
          <p:nvPr/>
        </p:nvSpPr>
        <p:spPr>
          <a:xfrm>
            <a:off x="3428238"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7" name="椭圆 36">
            <a:extLst>
              <a:ext uri="{FF2B5EF4-FFF2-40B4-BE49-F238E27FC236}">
                <a16:creationId xmlns:a16="http://schemas.microsoft.com/office/drawing/2014/main" id="{D5DF4FDD-7014-FA6E-0108-4B56E0455433}"/>
              </a:ext>
            </a:extLst>
          </p:cNvPr>
          <p:cNvSpPr/>
          <p:nvPr/>
        </p:nvSpPr>
        <p:spPr>
          <a:xfrm>
            <a:off x="4259795"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1AF8C627-061E-E69C-9384-6BF4E1A31FB4}"/>
              </a:ext>
            </a:extLst>
          </p:cNvPr>
          <p:cNvSpPr/>
          <p:nvPr/>
        </p:nvSpPr>
        <p:spPr>
          <a:xfrm>
            <a:off x="2757738" y="640025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F592BE3C-1F2E-2C06-589B-C515EF98134F}"/>
              </a:ext>
            </a:extLst>
          </p:cNvPr>
          <p:cNvSpPr/>
          <p:nvPr/>
        </p:nvSpPr>
        <p:spPr>
          <a:xfrm>
            <a:off x="3431704" y="6093296"/>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6" name="椭圆 45">
            <a:extLst>
              <a:ext uri="{FF2B5EF4-FFF2-40B4-BE49-F238E27FC236}">
                <a16:creationId xmlns:a16="http://schemas.microsoft.com/office/drawing/2014/main" id="{01748D24-49E4-E7B5-5422-997C36BC9C2B}"/>
              </a:ext>
            </a:extLst>
          </p:cNvPr>
          <p:cNvSpPr/>
          <p:nvPr/>
        </p:nvSpPr>
        <p:spPr>
          <a:xfrm>
            <a:off x="4259794" y="6093296"/>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5A9ADCC9-91F1-799D-7299-8894B4E72C7C}"/>
              </a:ext>
            </a:extLst>
          </p:cNvPr>
          <p:cNvSpPr/>
          <p:nvPr/>
        </p:nvSpPr>
        <p:spPr>
          <a:xfrm>
            <a:off x="2749776" y="5854345"/>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椭圆 47">
            <a:extLst>
              <a:ext uri="{FF2B5EF4-FFF2-40B4-BE49-F238E27FC236}">
                <a16:creationId xmlns:a16="http://schemas.microsoft.com/office/drawing/2014/main" id="{12F4C934-9B01-2B81-24ED-974FBEB76F14}"/>
              </a:ext>
            </a:extLst>
          </p:cNvPr>
          <p:cNvSpPr/>
          <p:nvPr/>
        </p:nvSpPr>
        <p:spPr>
          <a:xfrm>
            <a:off x="3428237" y="5568310"/>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9" name="椭圆 48">
            <a:extLst>
              <a:ext uri="{FF2B5EF4-FFF2-40B4-BE49-F238E27FC236}">
                <a16:creationId xmlns:a16="http://schemas.microsoft.com/office/drawing/2014/main" id="{F066932A-CE66-7AF0-C7E7-EBA816E1FB45}"/>
              </a:ext>
            </a:extLst>
          </p:cNvPr>
          <p:cNvSpPr/>
          <p:nvPr/>
        </p:nvSpPr>
        <p:spPr>
          <a:xfrm>
            <a:off x="4259796" y="557312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pic>
        <p:nvPicPr>
          <p:cNvPr id="61" name="图片 60">
            <a:extLst>
              <a:ext uri="{FF2B5EF4-FFF2-40B4-BE49-F238E27FC236}">
                <a16:creationId xmlns:a16="http://schemas.microsoft.com/office/drawing/2014/main" id="{19BB87FA-364E-EEEF-37ED-07D0789703F0}"/>
              </a:ext>
            </a:extLst>
          </p:cNvPr>
          <p:cNvPicPr>
            <a:picLocks noChangeAspect="1"/>
          </p:cNvPicPr>
          <p:nvPr/>
        </p:nvPicPr>
        <p:blipFill>
          <a:blip r:embed="rId3"/>
          <a:stretch>
            <a:fillRect/>
          </a:stretch>
        </p:blipFill>
        <p:spPr>
          <a:xfrm>
            <a:off x="5231904" y="3221946"/>
            <a:ext cx="3883988" cy="3168076"/>
          </a:xfrm>
          <a:prstGeom prst="rect">
            <a:avLst/>
          </a:prstGeom>
        </p:spPr>
      </p:pic>
      <p:sp>
        <p:nvSpPr>
          <p:cNvPr id="62" name="文本框 61">
            <a:extLst>
              <a:ext uri="{FF2B5EF4-FFF2-40B4-BE49-F238E27FC236}">
                <a16:creationId xmlns:a16="http://schemas.microsoft.com/office/drawing/2014/main" id="{FA57804C-041D-E0F1-B354-3D5863102082}"/>
              </a:ext>
            </a:extLst>
          </p:cNvPr>
          <p:cNvSpPr txBox="1"/>
          <p:nvPr/>
        </p:nvSpPr>
        <p:spPr>
          <a:xfrm>
            <a:off x="5340867" y="6325939"/>
            <a:ext cx="366606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各变种模型</a:t>
            </a:r>
            <a:r>
              <a:rPr lang="en-US" altLang="zh-CN" sz="1600" dirty="0">
                <a:latin typeface="微软雅黑" panose="020B0503020204020204" pitchFamily="34" charset="-122"/>
                <a:ea typeface="微软雅黑" panose="020B0503020204020204" pitchFamily="34" charset="-122"/>
              </a:rPr>
              <a:t>CER/WER</a:t>
            </a:r>
            <a:r>
              <a:rPr lang="zh-CN" altLang="en-US" sz="1600" dirty="0">
                <a:latin typeface="微软雅黑" panose="020B0503020204020204" pitchFamily="34" charset="-122"/>
                <a:ea typeface="微软雅黑" panose="020B0503020204020204" pitchFamily="34" charset="-122"/>
              </a:rPr>
              <a:t>和参数量的表现</a:t>
            </a:r>
          </a:p>
        </p:txBody>
      </p:sp>
      <p:sp>
        <p:nvSpPr>
          <p:cNvPr id="63" name="矩形 62">
            <a:extLst>
              <a:ext uri="{FF2B5EF4-FFF2-40B4-BE49-F238E27FC236}">
                <a16:creationId xmlns:a16="http://schemas.microsoft.com/office/drawing/2014/main" id="{3D264976-A69C-5D25-5466-07B090B2DDD8}"/>
              </a:ext>
            </a:extLst>
          </p:cNvPr>
          <p:cNvSpPr/>
          <p:nvPr/>
        </p:nvSpPr>
        <p:spPr>
          <a:xfrm>
            <a:off x="5231904" y="1485900"/>
            <a:ext cx="6720348" cy="16460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DE70D4A2-DC92-A5C8-8747-7445D99B55A5}"/>
              </a:ext>
            </a:extLst>
          </p:cNvPr>
          <p:cNvSpPr txBox="1"/>
          <p:nvPr/>
        </p:nvSpPr>
        <p:spPr>
          <a:xfrm>
            <a:off x="5231904" y="1448780"/>
            <a:ext cx="6720348" cy="1698542"/>
          </a:xfrm>
          <a:prstGeom prst="rect">
            <a:avLst/>
          </a:prstGeom>
          <a:noFill/>
        </p:spPr>
        <p:txBody>
          <a:bodyPr wrap="square" rtlCol="0">
            <a:spAutoFit/>
          </a:bodyPr>
          <a:lstStyle/>
          <a:p>
            <a:pPr algn="just">
              <a:lnSpc>
                <a:spcPct val="110000"/>
              </a:lnSpc>
            </a:pPr>
            <a:r>
              <a:rPr lang="zh-CN" altLang="en-US" sz="1600" dirty="0">
                <a:latin typeface="微软雅黑" panose="020B0503020204020204" pitchFamily="34" charset="-122"/>
                <a:ea typeface="微软雅黑" panose="020B0503020204020204" pitchFamily="34" charset="-122"/>
              </a:rPr>
              <a:t>在中文数据集</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上，与效果最好的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略高，但参数量显著</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48.35%</a:t>
            </a:r>
            <a:r>
              <a:rPr lang="zh-CN" altLang="en-US" sz="1600" dirty="0">
                <a:latin typeface="微软雅黑" panose="020B0503020204020204" pitchFamily="34" charset="-122"/>
                <a:ea typeface="微软雅黑" panose="020B0503020204020204" pitchFamily="34" charset="-122"/>
              </a:rPr>
              <a:t>，计算量显著</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77.16%</a:t>
            </a:r>
            <a:r>
              <a:rPr lang="zh-CN" altLang="en-US" sz="1600" dirty="0">
                <a:latin typeface="微软雅黑" panose="020B0503020204020204" pitchFamily="34" charset="-122"/>
                <a:ea typeface="微软雅黑" panose="020B0503020204020204" pitchFamily="34" charset="-122"/>
              </a:rPr>
              <a:t>，在引入语言模型后，</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可进一步</a:t>
            </a:r>
            <a:r>
              <a:rPr lang="zh-CN" altLang="en-US" sz="1600" dirty="0">
                <a:solidFill>
                  <a:srgbClr val="C00000"/>
                </a:solidFill>
                <a:latin typeface="微软雅黑" panose="020B0503020204020204" pitchFamily="34" charset="-122"/>
                <a:ea typeface="微软雅黑" panose="020B0503020204020204" pitchFamily="34" charset="-122"/>
              </a:rPr>
              <a:t>降低至</a:t>
            </a:r>
            <a:r>
              <a:rPr lang="en-US" altLang="zh-CN" sz="1600" dirty="0">
                <a:solidFill>
                  <a:srgbClr val="C00000"/>
                </a:solidFill>
                <a:latin typeface="微软雅黑" panose="020B0503020204020204" pitchFamily="34" charset="-122"/>
                <a:ea typeface="微软雅黑" panose="020B0503020204020204" pitchFamily="34" charset="-122"/>
              </a:rPr>
              <a:t>6.38%</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10000"/>
              </a:lnSpc>
            </a:pPr>
            <a:r>
              <a:rPr lang="zh-CN" altLang="en-US" sz="1600" dirty="0">
                <a:latin typeface="微软雅黑" panose="020B0503020204020204" pitchFamily="34" charset="-122"/>
                <a:ea typeface="微软雅黑" panose="020B0503020204020204" pitchFamily="34" charset="-122"/>
              </a:rPr>
              <a:t>在英文数据集</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上，与效果最好的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WER</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0.3%</a:t>
            </a:r>
            <a:r>
              <a:rPr lang="zh-CN" altLang="en-US" sz="1600" dirty="0">
                <a:latin typeface="微软雅黑" panose="020B0503020204020204" pitchFamily="34" charset="-122"/>
                <a:ea typeface="微软雅黑" panose="020B0503020204020204" pitchFamily="34" charset="-122"/>
              </a:rPr>
              <a:t>（绝对值），参数量</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48.48%</a:t>
            </a:r>
            <a:r>
              <a:rPr lang="zh-CN" altLang="en-US" sz="1600" dirty="0">
                <a:latin typeface="微软雅黑" panose="020B0503020204020204" pitchFamily="34" charset="-122"/>
                <a:ea typeface="微软雅黑" panose="020B0503020204020204" pitchFamily="34" charset="-122"/>
              </a:rPr>
              <a:t>，计算量</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78.60%</a:t>
            </a:r>
            <a:r>
              <a:rPr lang="zh-CN" altLang="en-US" sz="1600" dirty="0">
                <a:latin typeface="微软雅黑" panose="020B0503020204020204" pitchFamily="34" charset="-122"/>
                <a:ea typeface="微软雅黑" panose="020B0503020204020204" pitchFamily="34" charset="-122"/>
              </a:rPr>
              <a:t>。在引入语言模型后，</a:t>
            </a:r>
            <a:r>
              <a:rPr lang="en-US" altLang="zh-CN" sz="1600" dirty="0">
                <a:latin typeface="微软雅黑" panose="020B0503020204020204" pitchFamily="34" charset="-122"/>
                <a:ea typeface="微软雅黑" panose="020B0503020204020204" pitchFamily="34" charset="-122"/>
              </a:rPr>
              <a:t>WER</a:t>
            </a:r>
            <a:r>
              <a:rPr lang="zh-CN" altLang="en-US" sz="1600" dirty="0">
                <a:latin typeface="微软雅黑" panose="020B0503020204020204" pitchFamily="34" charset="-122"/>
                <a:ea typeface="微软雅黑" panose="020B0503020204020204" pitchFamily="34" charset="-122"/>
              </a:rPr>
              <a:t>可进一步</a:t>
            </a:r>
            <a:r>
              <a:rPr lang="zh-CN" altLang="en-US" sz="1600" dirty="0">
                <a:solidFill>
                  <a:srgbClr val="C00000"/>
                </a:solidFill>
                <a:latin typeface="微软雅黑" panose="020B0503020204020204" pitchFamily="34" charset="-122"/>
                <a:ea typeface="微软雅黑" panose="020B0503020204020204" pitchFamily="34" charset="-122"/>
              </a:rPr>
              <a:t>降低至</a:t>
            </a:r>
            <a:r>
              <a:rPr lang="en-US" altLang="zh-CN" sz="1600" dirty="0">
                <a:solidFill>
                  <a:srgbClr val="C00000"/>
                </a:solidFill>
                <a:latin typeface="微软雅黑" panose="020B0503020204020204" pitchFamily="34" charset="-122"/>
                <a:ea typeface="微软雅黑" panose="020B0503020204020204" pitchFamily="34" charset="-122"/>
              </a:rPr>
              <a:t>11.11%</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6D33AD6C-E1AC-E9DD-82E2-EBE696E2701D}"/>
              </a:ext>
            </a:extLst>
          </p:cNvPr>
          <p:cNvSpPr/>
          <p:nvPr/>
        </p:nvSpPr>
        <p:spPr>
          <a:xfrm>
            <a:off x="5897892" y="3430823"/>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7" name="椭圆 66">
            <a:extLst>
              <a:ext uri="{FF2B5EF4-FFF2-40B4-BE49-F238E27FC236}">
                <a16:creationId xmlns:a16="http://schemas.microsoft.com/office/drawing/2014/main" id="{03A52048-5F3A-A5A1-38C7-EB0ABAD0EDE1}"/>
              </a:ext>
            </a:extLst>
          </p:cNvPr>
          <p:cNvSpPr/>
          <p:nvPr/>
        </p:nvSpPr>
        <p:spPr>
          <a:xfrm>
            <a:off x="5987988" y="5517232"/>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8" name="文本框 67">
            <a:extLst>
              <a:ext uri="{FF2B5EF4-FFF2-40B4-BE49-F238E27FC236}">
                <a16:creationId xmlns:a16="http://schemas.microsoft.com/office/drawing/2014/main" id="{30618A85-915C-1049-8C66-3E8000C08878}"/>
              </a:ext>
            </a:extLst>
          </p:cNvPr>
          <p:cNvSpPr txBox="1"/>
          <p:nvPr/>
        </p:nvSpPr>
        <p:spPr>
          <a:xfrm>
            <a:off x="9156340" y="3259059"/>
            <a:ext cx="2795912" cy="2726516"/>
          </a:xfrm>
          <a:prstGeom prst="rect">
            <a:avLst/>
          </a:prstGeom>
          <a:noFill/>
        </p:spPr>
        <p:txBody>
          <a:bodyPr wrap="square" rtlCol="0">
            <a:spAutoFit/>
          </a:bodyPr>
          <a:lstStyle/>
          <a:p>
            <a:pPr algn="just" eaLnBrk="1" latinLnBrk="1">
              <a:lnSpc>
                <a:spcPct val="120000"/>
              </a:lnSpc>
            </a:pPr>
            <a:r>
              <a:rPr lang="zh-CN" altLang="en-US" sz="1600" dirty="0">
                <a:latin typeface="微软雅黑" panose="020B0503020204020204" pitchFamily="34" charset="-122"/>
                <a:ea typeface="微软雅黑" panose="020B0503020204020204" pitchFamily="34" charset="-122"/>
              </a:rPr>
              <a:t>从消融实验结果图可以看出，</a:t>
            </a:r>
            <a:r>
              <a:rPr lang="en-US" altLang="zh-CN" sz="1600" dirty="0">
                <a:latin typeface="微软雅黑" panose="020B0503020204020204" pitchFamily="34" charset="-122"/>
                <a:ea typeface="微软雅黑" panose="020B0503020204020204" pitchFamily="34" charset="-122"/>
              </a:rPr>
              <a:t>Baseline</a:t>
            </a:r>
            <a:r>
              <a:rPr lang="zh-CN" altLang="en-US" sz="1600" dirty="0">
                <a:latin typeface="微软雅黑" panose="020B0503020204020204" pitchFamily="34" charset="-122"/>
                <a:ea typeface="微软雅黑" panose="020B0503020204020204" pitchFamily="34" charset="-122"/>
              </a:rPr>
              <a:t>模型在两个数据集上都处于左下角，即</a:t>
            </a:r>
            <a:r>
              <a:rPr lang="zh-CN" altLang="en-US" sz="1600" dirty="0">
                <a:solidFill>
                  <a:srgbClr val="C00000"/>
                </a:solidFill>
                <a:latin typeface="微软雅黑" panose="020B0503020204020204" pitchFamily="34" charset="-122"/>
                <a:ea typeface="微软雅黑" panose="020B0503020204020204" pitchFamily="34" charset="-122"/>
              </a:rPr>
              <a:t>拥有较低参数量的同时达到较低的错误率</a:t>
            </a:r>
            <a:r>
              <a:rPr lang="zh-CN" altLang="en-US" sz="1600" dirty="0">
                <a:latin typeface="微软雅黑" panose="020B0503020204020204" pitchFamily="34" charset="-122"/>
                <a:ea typeface="微软雅黑" panose="020B0503020204020204" pitchFamily="34" charset="-122"/>
              </a:rPr>
              <a:t>。该轻量化模块一定程度上影响了识别准确率，但能够大幅降低参数量，</a:t>
            </a:r>
            <a:r>
              <a:rPr lang="zh-CN" altLang="en-US" sz="1600" dirty="0">
                <a:solidFill>
                  <a:srgbClr val="C00000"/>
                </a:solidFill>
                <a:latin typeface="微软雅黑" panose="020B0503020204020204" pitchFamily="34" charset="-122"/>
                <a:ea typeface="微软雅黑" panose="020B0503020204020204" pitchFamily="34" charset="-122"/>
              </a:rPr>
              <a:t>实现了参数量和准确率之间的平衡</a:t>
            </a:r>
            <a:r>
              <a:rPr lang="zh-CN" altLang="en-US" sz="1600" dirty="0">
                <a:latin typeface="微软雅黑" panose="020B0503020204020204" pitchFamily="34" charset="-122"/>
                <a:ea typeface="微软雅黑" panose="020B0503020204020204" pitchFamily="34" charset="-122"/>
              </a:rPr>
              <a:t>。</a:t>
            </a:r>
          </a:p>
        </p:txBody>
      </p:sp>
      <p:sp>
        <p:nvSpPr>
          <p:cNvPr id="69" name="矩形 68">
            <a:extLst>
              <a:ext uri="{FF2B5EF4-FFF2-40B4-BE49-F238E27FC236}">
                <a16:creationId xmlns:a16="http://schemas.microsoft.com/office/drawing/2014/main" id="{AC808FDF-F0D5-279D-F3EB-8A957697F463}"/>
              </a:ext>
            </a:extLst>
          </p:cNvPr>
          <p:cNvSpPr/>
          <p:nvPr/>
        </p:nvSpPr>
        <p:spPr>
          <a:xfrm>
            <a:off x="9156340" y="3248980"/>
            <a:ext cx="2795912" cy="2736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右 69">
            <a:extLst>
              <a:ext uri="{FF2B5EF4-FFF2-40B4-BE49-F238E27FC236}">
                <a16:creationId xmlns:a16="http://schemas.microsoft.com/office/drawing/2014/main" id="{3C46353C-F41C-6858-9E1D-15B3DA4F1D16}"/>
              </a:ext>
            </a:extLst>
          </p:cNvPr>
          <p:cNvSpPr/>
          <p:nvPr/>
        </p:nvSpPr>
        <p:spPr>
          <a:xfrm rot="10800000">
            <a:off x="4882882" y="253071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箭头: 右 70">
            <a:extLst>
              <a:ext uri="{FF2B5EF4-FFF2-40B4-BE49-F238E27FC236}">
                <a16:creationId xmlns:a16="http://schemas.microsoft.com/office/drawing/2014/main" id="{8536EB8B-79D1-9E62-4989-90EF40BF0C02}"/>
              </a:ext>
            </a:extLst>
          </p:cNvPr>
          <p:cNvSpPr/>
          <p:nvPr/>
        </p:nvSpPr>
        <p:spPr>
          <a:xfrm rot="10800000">
            <a:off x="8872247" y="4689140"/>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50680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themeOverride>
</file>

<file path=docProps/app.xml><?xml version="1.0" encoding="utf-8"?>
<Properties xmlns="http://schemas.openxmlformats.org/officeDocument/2006/extended-properties" xmlns:vt="http://schemas.openxmlformats.org/officeDocument/2006/docPropsVTypes">
  <TotalTime>21586</TotalTime>
  <Words>3020</Words>
  <Application>Microsoft Office PowerPoint</Application>
  <PresentationFormat>宽屏</PresentationFormat>
  <Paragraphs>471</Paragraphs>
  <Slides>16</Slides>
  <Notes>16</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16</vt:i4>
      </vt:variant>
    </vt:vector>
  </HeadingPairs>
  <TitlesOfParts>
    <vt:vector size="30" baseType="lpstr">
      <vt:lpstr>Arial Unicode MS</vt:lpstr>
      <vt:lpstr>HelveticaNeueLT Std</vt:lpstr>
      <vt:lpstr>华文楷体</vt:lpstr>
      <vt:lpstr>华文细黑</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子恒</cp:lastModifiedBy>
  <cp:revision>1595</cp:revision>
  <dcterms:created xsi:type="dcterms:W3CDTF">2015-05-09T23:57:00Z</dcterms:created>
  <dcterms:modified xsi:type="dcterms:W3CDTF">2023-02-19T07:18:50Z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